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0" r:id="rId2"/>
    <p:sldMasterId id="2147483714" r:id="rId3"/>
    <p:sldMasterId id="2147483738" r:id="rId4"/>
    <p:sldMasterId id="2147483750" r:id="rId5"/>
    <p:sldMasterId id="2147483774" r:id="rId6"/>
    <p:sldMasterId id="2147483786" r:id="rId7"/>
    <p:sldMasterId id="2147483798" r:id="rId8"/>
  </p:sldMasterIdLst>
  <p:notesMasterIdLst>
    <p:notesMasterId r:id="rId32"/>
  </p:notesMasterIdLst>
  <p:sldIdLst>
    <p:sldId id="5993" r:id="rId9"/>
    <p:sldId id="6007" r:id="rId10"/>
    <p:sldId id="6011" r:id="rId11"/>
    <p:sldId id="6031" r:id="rId12"/>
    <p:sldId id="6104" r:id="rId13"/>
    <p:sldId id="5973" r:id="rId14"/>
    <p:sldId id="257" r:id="rId15"/>
    <p:sldId id="6030" r:id="rId16"/>
    <p:sldId id="6010" r:id="rId17"/>
    <p:sldId id="6098" r:id="rId18"/>
    <p:sldId id="6094" r:id="rId19"/>
    <p:sldId id="5971" r:id="rId20"/>
    <p:sldId id="6106" r:id="rId21"/>
    <p:sldId id="6108" r:id="rId22"/>
    <p:sldId id="6110" r:id="rId23"/>
    <p:sldId id="6101" r:id="rId24"/>
    <p:sldId id="6029" r:id="rId25"/>
    <p:sldId id="6089" r:id="rId26"/>
    <p:sldId id="5986" r:id="rId27"/>
    <p:sldId id="256" r:id="rId28"/>
    <p:sldId id="6109" r:id="rId29"/>
    <p:sldId id="6107" r:id="rId30"/>
    <p:sldId id="6095" r:id="rId31"/>
  </p:sldIdLst>
  <p:sldSz cx="9144000" cy="5143500" type="screen16x9"/>
  <p:notesSz cx="6797675" cy="9928225"/>
  <p:defaultTextStyle>
    <a:defPPr>
      <a:defRPr lang="en-US"/>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2" userDrawn="1">
          <p15:clr>
            <a:srgbClr val="A4A3A4"/>
          </p15:clr>
        </p15:guide>
        <p15:guide id="2" pos="38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Connor, Roisin, Springer" initials="ROC" lastIdx="16" clrIdx="0"/>
  <p:cmAuthor id="1" name="john mcmurray" initials="jm" lastIdx="2" clrIdx="1"/>
  <p:cmAuthor id="2" name="Langkilde, Anna Maria" initials="LAM" lastIdx="2" clrIdx="2"/>
  <p:cmAuthor id="3" name="Alice Jackson" initials="AJ" lastIdx="4" clrIdx="3"/>
  <p:cmAuthor id="4" name="Rizkala, Adel" initials="RA" lastIdx="4" clrIdx="4">
    <p:extLst>
      <p:ext uri="{19B8F6BF-5375-455C-9EA6-DF929625EA0E}">
        <p15:presenceInfo xmlns:p15="http://schemas.microsoft.com/office/powerpoint/2012/main" userId="S-1-5-21-1202660629-813497703-682003330-369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E70"/>
    <a:srgbClr val="1E5F6C"/>
    <a:srgbClr val="006699"/>
    <a:srgbClr val="CC0099"/>
    <a:srgbClr val="1B4955"/>
    <a:srgbClr val="415B2B"/>
    <a:srgbClr val="000099"/>
    <a:srgbClr val="002060"/>
    <a:srgbClr val="E6E6E6"/>
    <a:srgbClr val="00A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1" autoAdjust="0"/>
    <p:restoredTop sz="82130" autoAdjust="0"/>
  </p:normalViewPr>
  <p:slideViewPr>
    <p:cSldViewPr snapToGrid="0">
      <p:cViewPr varScale="1">
        <p:scale>
          <a:sx n="64" d="100"/>
          <a:sy n="64" d="100"/>
        </p:scale>
        <p:origin x="594" y="60"/>
      </p:cViewPr>
      <p:guideLst>
        <p:guide orient="horz" pos="2482"/>
        <p:guide pos="385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ice\Dropbox\PARAGON%20Alice\Sex%20differences\Graphs\Forest%20plots_Alic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ice\Dropbox\PARAGON%20Alice\Sex%20differences\Graphs\Forest%20plots_Alic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errBars>
            <c:errBarType val="both"/>
            <c:errValType val="fixedVal"/>
            <c:noEndCap val="0"/>
            <c:val val="0.5"/>
            <c:spPr>
              <a:noFill/>
              <a:ln w="25400" cap="flat" cmpd="sng" algn="ctr">
                <a:solidFill>
                  <a:schemeClr val="tx1"/>
                </a:solidFill>
                <a:round/>
              </a:ln>
              <a:effectLst/>
            </c:spPr>
          </c:errBars>
          <c:cat>
            <c:strRef>
              <c:f>Sheet1!$A$2</c:f>
              <c:strCache>
                <c:ptCount val="1"/>
                <c:pt idx="0">
                  <c:v>Category 1</c:v>
                </c:pt>
              </c:strCache>
            </c:strRef>
          </c:cat>
          <c:val>
            <c:numRef>
              <c:f>Sheet1!$B$2</c:f>
              <c:numCache>
                <c:formatCode>General</c:formatCode>
                <c:ptCount val="1"/>
                <c:pt idx="0">
                  <c:v>-1</c:v>
                </c:pt>
              </c:numCache>
            </c:numRef>
          </c:val>
          <c:extLst>
            <c:ext xmlns:c16="http://schemas.microsoft.com/office/drawing/2014/chart" uri="{C3380CC4-5D6E-409C-BE32-E72D297353CC}">
              <c16:uniqueId val="{00000000-7106-4991-AAB9-DFACA1326E23}"/>
            </c:ext>
          </c:extLst>
        </c:ser>
        <c:ser>
          <c:idx val="1"/>
          <c:order val="1"/>
          <c:tx>
            <c:strRef>
              <c:f>Sheet1!$C$1</c:f>
              <c:strCache>
                <c:ptCount val="1"/>
                <c:pt idx="0">
                  <c:v>Series 2</c:v>
                </c:pt>
              </c:strCache>
            </c:strRef>
          </c:tx>
          <c:spPr>
            <a:solidFill>
              <a:srgbClr val="006699"/>
            </a:solidFill>
            <a:ln>
              <a:noFill/>
            </a:ln>
            <a:effectLst/>
          </c:spPr>
          <c:invertIfNegative val="0"/>
          <c:errBars>
            <c:errBarType val="both"/>
            <c:errValType val="fixedVal"/>
            <c:noEndCap val="0"/>
            <c:val val="0.5"/>
            <c:spPr>
              <a:noFill/>
              <a:ln w="25400" cap="flat" cmpd="sng" algn="ctr">
                <a:solidFill>
                  <a:schemeClr val="bg2">
                    <a:lumMod val="10000"/>
                  </a:schemeClr>
                </a:solidFill>
                <a:round/>
              </a:ln>
              <a:effectLst/>
            </c:spPr>
          </c:errBars>
          <c:cat>
            <c:strRef>
              <c:f>Sheet1!$A$2</c:f>
              <c:strCache>
                <c:ptCount val="1"/>
                <c:pt idx="0">
                  <c:v>Category 1</c:v>
                </c:pt>
              </c:strCache>
            </c:strRef>
          </c:cat>
          <c:val>
            <c:numRef>
              <c:f>Sheet1!$C$2</c:f>
              <c:numCache>
                <c:formatCode>General</c:formatCode>
                <c:ptCount val="1"/>
                <c:pt idx="0">
                  <c:v>-1.6</c:v>
                </c:pt>
              </c:numCache>
            </c:numRef>
          </c:val>
          <c:extLst>
            <c:ext xmlns:c16="http://schemas.microsoft.com/office/drawing/2014/chart" uri="{C3380CC4-5D6E-409C-BE32-E72D297353CC}">
              <c16:uniqueId val="{00000001-7106-4991-AAB9-DFACA1326E23}"/>
            </c:ext>
          </c:extLst>
        </c:ser>
        <c:dLbls>
          <c:showLegendKey val="0"/>
          <c:showVal val="0"/>
          <c:showCatName val="0"/>
          <c:showSerName val="0"/>
          <c:showPercent val="0"/>
          <c:showBubbleSize val="0"/>
        </c:dLbls>
        <c:gapWidth val="250"/>
        <c:overlap val="-80"/>
        <c:axId val="51301760"/>
        <c:axId val="51303552"/>
      </c:barChart>
      <c:catAx>
        <c:axId val="51301760"/>
        <c:scaling>
          <c:orientation val="minMax"/>
        </c:scaling>
        <c:delete val="1"/>
        <c:axPos val="b"/>
        <c:numFmt formatCode="General" sourceLinked="1"/>
        <c:majorTickMark val="none"/>
        <c:minorTickMark val="none"/>
        <c:tickLblPos val="nextTo"/>
        <c:crossAx val="51303552"/>
        <c:crosses val="autoZero"/>
        <c:auto val="1"/>
        <c:lblAlgn val="ctr"/>
        <c:lblOffset val="100"/>
        <c:noMultiLvlLbl val="0"/>
      </c:catAx>
      <c:valAx>
        <c:axId val="51303552"/>
        <c:scaling>
          <c:orientation val="minMax"/>
          <c:max val="2"/>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30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errBars>
            <c:errBarType val="both"/>
            <c:errValType val="fixedVal"/>
            <c:noEndCap val="0"/>
            <c:val val="0.5"/>
            <c:spPr>
              <a:noFill/>
              <a:ln w="25400" cap="flat" cmpd="sng" algn="ctr">
                <a:solidFill>
                  <a:schemeClr val="tx1"/>
                </a:solidFill>
                <a:round/>
              </a:ln>
              <a:effectLst/>
            </c:spPr>
          </c:errBar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2000-453D-9F4D-D885BEFF6E22}"/>
            </c:ext>
          </c:extLst>
        </c:ser>
        <c:ser>
          <c:idx val="1"/>
          <c:order val="1"/>
          <c:tx>
            <c:strRef>
              <c:f>Sheet1!$C$1</c:f>
              <c:strCache>
                <c:ptCount val="1"/>
                <c:pt idx="0">
                  <c:v>Series 2</c:v>
                </c:pt>
              </c:strCache>
            </c:strRef>
          </c:tx>
          <c:spPr>
            <a:solidFill>
              <a:srgbClr val="006699"/>
            </a:solidFill>
            <a:ln>
              <a:noFill/>
            </a:ln>
            <a:effectLst/>
          </c:spPr>
          <c:invertIfNegative val="0"/>
          <c:errBars>
            <c:errBarType val="both"/>
            <c:errValType val="fixedVal"/>
            <c:noEndCap val="0"/>
            <c:val val="0.5"/>
            <c:spPr>
              <a:noFill/>
              <a:ln w="25400" cap="flat" cmpd="sng" algn="ctr">
                <a:solidFill>
                  <a:schemeClr val="tx1"/>
                </a:solidFill>
                <a:round/>
              </a:ln>
              <a:effectLst/>
            </c:spPr>
          </c:errBars>
          <c:cat>
            <c:strRef>
              <c:f>Sheet1!$A$2</c:f>
              <c:strCache>
                <c:ptCount val="1"/>
                <c:pt idx="0">
                  <c:v>Category 1</c:v>
                </c:pt>
              </c:strCache>
            </c:strRef>
          </c:cat>
          <c:val>
            <c:numRef>
              <c:f>Sheet1!$C$2</c:f>
              <c:numCache>
                <c:formatCode>General</c:formatCode>
                <c:ptCount val="1"/>
                <c:pt idx="0">
                  <c:v>-1.5</c:v>
                </c:pt>
              </c:numCache>
            </c:numRef>
          </c:val>
          <c:extLst>
            <c:ext xmlns:c16="http://schemas.microsoft.com/office/drawing/2014/chart" uri="{C3380CC4-5D6E-409C-BE32-E72D297353CC}">
              <c16:uniqueId val="{00000001-2000-453D-9F4D-D885BEFF6E22}"/>
            </c:ext>
          </c:extLst>
        </c:ser>
        <c:dLbls>
          <c:showLegendKey val="0"/>
          <c:showVal val="0"/>
          <c:showCatName val="0"/>
          <c:showSerName val="0"/>
          <c:showPercent val="0"/>
          <c:showBubbleSize val="0"/>
        </c:dLbls>
        <c:gapWidth val="250"/>
        <c:overlap val="-80"/>
        <c:axId val="51312896"/>
        <c:axId val="51511296"/>
      </c:barChart>
      <c:catAx>
        <c:axId val="51312896"/>
        <c:scaling>
          <c:orientation val="minMax"/>
        </c:scaling>
        <c:delete val="1"/>
        <c:axPos val="b"/>
        <c:numFmt formatCode="General" sourceLinked="1"/>
        <c:majorTickMark val="none"/>
        <c:minorTickMark val="none"/>
        <c:tickLblPos val="nextTo"/>
        <c:crossAx val="51511296"/>
        <c:crosses val="autoZero"/>
        <c:auto val="1"/>
        <c:lblAlgn val="ctr"/>
        <c:lblOffset val="100"/>
        <c:noMultiLvlLbl val="0"/>
      </c:catAx>
      <c:valAx>
        <c:axId val="51511296"/>
        <c:scaling>
          <c:orientation val="minMax"/>
          <c:max val="2"/>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31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8128105498714"/>
          <c:y val="8.0854003034443442E-2"/>
          <c:w val="0.79956122441917599"/>
          <c:h val="0.86384167246452137"/>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cat>
            <c:strRef>
              <c:f>Sheet1!$A$2:$A$3</c:f>
              <c:strCache>
                <c:ptCount val="2"/>
                <c:pt idx="0">
                  <c:v>Category 1</c:v>
                </c:pt>
                <c:pt idx="1">
                  <c:v>Category 2</c:v>
                </c:pt>
              </c:strCache>
            </c:strRef>
          </c:cat>
          <c:val>
            <c:numRef>
              <c:f>Sheet1!$B$2:$B$3</c:f>
              <c:numCache>
                <c:formatCode>General</c:formatCode>
                <c:ptCount val="2"/>
                <c:pt idx="0">
                  <c:v>8.6999999999999993</c:v>
                </c:pt>
                <c:pt idx="1">
                  <c:v>12.7</c:v>
                </c:pt>
              </c:numCache>
            </c:numRef>
          </c:val>
          <c:extLst>
            <c:ext xmlns:c16="http://schemas.microsoft.com/office/drawing/2014/chart" uri="{C3380CC4-5D6E-409C-BE32-E72D297353CC}">
              <c16:uniqueId val="{00000000-E871-4E14-90D6-8A1F0D355B41}"/>
            </c:ext>
          </c:extLst>
        </c:ser>
        <c:ser>
          <c:idx val="1"/>
          <c:order val="1"/>
          <c:tx>
            <c:strRef>
              <c:f>Sheet1!$C$1</c:f>
              <c:strCache>
                <c:ptCount val="1"/>
                <c:pt idx="0">
                  <c:v>Series 2</c:v>
                </c:pt>
              </c:strCache>
            </c:strRef>
          </c:tx>
          <c:spPr>
            <a:solidFill>
              <a:srgbClr val="006699"/>
            </a:solidFill>
            <a:ln>
              <a:noFill/>
            </a:ln>
            <a:effectLst/>
          </c:spPr>
          <c:invertIfNegative val="0"/>
          <c:cat>
            <c:strRef>
              <c:f>Sheet1!$A$2:$A$3</c:f>
              <c:strCache>
                <c:ptCount val="2"/>
                <c:pt idx="0">
                  <c:v>Category 1</c:v>
                </c:pt>
                <c:pt idx="1">
                  <c:v>Category 2</c:v>
                </c:pt>
              </c:strCache>
            </c:strRef>
          </c:cat>
          <c:val>
            <c:numRef>
              <c:f>Sheet1!$C$2:$C$3</c:f>
              <c:numCache>
                <c:formatCode>General</c:formatCode>
                <c:ptCount val="2"/>
                <c:pt idx="0">
                  <c:v>8.6999999999999993</c:v>
                </c:pt>
                <c:pt idx="1">
                  <c:v>16.399999999999999</c:v>
                </c:pt>
              </c:numCache>
            </c:numRef>
          </c:val>
          <c:extLst>
            <c:ext xmlns:c16="http://schemas.microsoft.com/office/drawing/2014/chart" uri="{C3380CC4-5D6E-409C-BE32-E72D297353CC}">
              <c16:uniqueId val="{00000001-E871-4E14-90D6-8A1F0D355B41}"/>
            </c:ext>
          </c:extLst>
        </c:ser>
        <c:dLbls>
          <c:showLegendKey val="0"/>
          <c:showVal val="0"/>
          <c:showCatName val="0"/>
          <c:showSerName val="0"/>
          <c:showPercent val="0"/>
          <c:showBubbleSize val="0"/>
        </c:dLbls>
        <c:gapWidth val="219"/>
        <c:overlap val="-27"/>
        <c:axId val="53454720"/>
        <c:axId val="53456256"/>
      </c:barChart>
      <c:catAx>
        <c:axId val="53454720"/>
        <c:scaling>
          <c:orientation val="minMax"/>
        </c:scaling>
        <c:delete val="1"/>
        <c:axPos val="b"/>
        <c:numFmt formatCode="General" sourceLinked="1"/>
        <c:majorTickMark val="none"/>
        <c:minorTickMark val="none"/>
        <c:tickLblPos val="nextTo"/>
        <c:crossAx val="53456256"/>
        <c:crosses val="autoZero"/>
        <c:auto val="1"/>
        <c:lblAlgn val="ctr"/>
        <c:lblOffset val="100"/>
        <c:noMultiLvlLbl val="0"/>
      </c:catAx>
      <c:valAx>
        <c:axId val="53456256"/>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3454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8128105498714"/>
          <c:y val="8.0854003034443442E-2"/>
          <c:w val="0.79956122441917599"/>
          <c:h val="0.86384167246452137"/>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cat>
            <c:strRef>
              <c:f>Sheet1!$A$2:$A$3</c:f>
              <c:strCache>
                <c:ptCount val="2"/>
                <c:pt idx="0">
                  <c:v>Category 1</c:v>
                </c:pt>
                <c:pt idx="1">
                  <c:v>Category 2</c:v>
                </c:pt>
              </c:strCache>
            </c:strRef>
          </c:cat>
          <c:val>
            <c:numRef>
              <c:f>Sheet1!$B$2:$B$3</c:f>
              <c:numCache>
                <c:formatCode>General</c:formatCode>
                <c:ptCount val="2"/>
                <c:pt idx="0">
                  <c:v>10.5</c:v>
                </c:pt>
                <c:pt idx="1">
                  <c:v>12.4</c:v>
                </c:pt>
              </c:numCache>
            </c:numRef>
          </c:val>
          <c:extLst>
            <c:ext xmlns:c16="http://schemas.microsoft.com/office/drawing/2014/chart" uri="{C3380CC4-5D6E-409C-BE32-E72D297353CC}">
              <c16:uniqueId val="{00000000-B300-4FBC-9F25-C2A30E8B7B97}"/>
            </c:ext>
          </c:extLst>
        </c:ser>
        <c:ser>
          <c:idx val="1"/>
          <c:order val="1"/>
          <c:tx>
            <c:strRef>
              <c:f>Sheet1!$C$1</c:f>
              <c:strCache>
                <c:ptCount val="1"/>
                <c:pt idx="0">
                  <c:v>Series 2</c:v>
                </c:pt>
              </c:strCache>
            </c:strRef>
          </c:tx>
          <c:spPr>
            <a:solidFill>
              <a:srgbClr val="006699"/>
            </a:solidFill>
            <a:ln>
              <a:noFill/>
            </a:ln>
            <a:effectLst/>
          </c:spPr>
          <c:invertIfNegative val="0"/>
          <c:cat>
            <c:strRef>
              <c:f>Sheet1!$A$2:$A$3</c:f>
              <c:strCache>
                <c:ptCount val="2"/>
                <c:pt idx="0">
                  <c:v>Category 1</c:v>
                </c:pt>
                <c:pt idx="1">
                  <c:v>Category 2</c:v>
                </c:pt>
              </c:strCache>
            </c:strRef>
          </c:cat>
          <c:val>
            <c:numRef>
              <c:f>Sheet1!$C$2:$C$3</c:f>
              <c:numCache>
                <c:formatCode>General</c:formatCode>
                <c:ptCount val="2"/>
                <c:pt idx="0">
                  <c:v>8.8000000000000007</c:v>
                </c:pt>
                <c:pt idx="1">
                  <c:v>13.5</c:v>
                </c:pt>
              </c:numCache>
            </c:numRef>
          </c:val>
          <c:extLst>
            <c:ext xmlns:c16="http://schemas.microsoft.com/office/drawing/2014/chart" uri="{C3380CC4-5D6E-409C-BE32-E72D297353CC}">
              <c16:uniqueId val="{00000001-B300-4FBC-9F25-C2A30E8B7B97}"/>
            </c:ext>
          </c:extLst>
        </c:ser>
        <c:dLbls>
          <c:showLegendKey val="0"/>
          <c:showVal val="0"/>
          <c:showCatName val="0"/>
          <c:showSerName val="0"/>
          <c:showPercent val="0"/>
          <c:showBubbleSize val="0"/>
        </c:dLbls>
        <c:gapWidth val="219"/>
        <c:overlap val="-27"/>
        <c:axId val="54362880"/>
        <c:axId val="54364416"/>
      </c:barChart>
      <c:catAx>
        <c:axId val="54362880"/>
        <c:scaling>
          <c:orientation val="minMax"/>
        </c:scaling>
        <c:delete val="1"/>
        <c:axPos val="b"/>
        <c:numFmt formatCode="General" sourceLinked="1"/>
        <c:majorTickMark val="none"/>
        <c:minorTickMark val="none"/>
        <c:tickLblPos val="nextTo"/>
        <c:crossAx val="54364416"/>
        <c:crosses val="autoZero"/>
        <c:auto val="1"/>
        <c:lblAlgn val="ctr"/>
        <c:lblOffset val="100"/>
        <c:noMultiLvlLbl val="0"/>
      </c:catAx>
      <c:valAx>
        <c:axId val="54364416"/>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436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'PRESENTATION FIGURES'!$A$8</c:f>
              <c:strCache>
                <c:ptCount val="1"/>
                <c:pt idx="0">
                  <c:v>Valsartan</c:v>
                </c:pt>
              </c:strCache>
            </c:strRef>
          </c:tx>
          <c:spPr>
            <a:solidFill>
              <a:srgbClr val="C00000"/>
            </a:solidFill>
            <a:ln>
              <a:noFill/>
            </a:ln>
            <a:effectLst/>
          </c:spPr>
          <c:invertIfNegative val="0"/>
          <c:cat>
            <c:strRef>
              <c:f>'PRESENTATION FIGURES'!$B$7:$C$7</c:f>
              <c:strCache>
                <c:ptCount val="2"/>
                <c:pt idx="0">
                  <c:v>Decrease</c:v>
                </c:pt>
                <c:pt idx="1">
                  <c:v>Increase</c:v>
                </c:pt>
              </c:strCache>
            </c:strRef>
          </c:cat>
          <c:val>
            <c:numRef>
              <c:f>'PRESENTATION FIGURES'!$B$8:$C$8</c:f>
              <c:numCache>
                <c:formatCode>General</c:formatCode>
                <c:ptCount val="2"/>
                <c:pt idx="0">
                  <c:v>34.9</c:v>
                </c:pt>
                <c:pt idx="1">
                  <c:v>26.3</c:v>
                </c:pt>
              </c:numCache>
            </c:numRef>
          </c:val>
          <c:extLst>
            <c:ext xmlns:c16="http://schemas.microsoft.com/office/drawing/2014/chart" uri="{C3380CC4-5D6E-409C-BE32-E72D297353CC}">
              <c16:uniqueId val="{00000000-5D70-DF49-9106-20BA679CE890}"/>
            </c:ext>
          </c:extLst>
        </c:ser>
        <c:ser>
          <c:idx val="1"/>
          <c:order val="1"/>
          <c:tx>
            <c:strRef>
              <c:f>'PRESENTATION FIGURES'!$A$9</c:f>
              <c:strCache>
                <c:ptCount val="1"/>
                <c:pt idx="0">
                  <c:v>Sacubitril-valsartan</c:v>
                </c:pt>
              </c:strCache>
            </c:strRef>
          </c:tx>
          <c:spPr>
            <a:solidFill>
              <a:schemeClr val="accent1">
                <a:lumMod val="75000"/>
              </a:schemeClr>
            </a:solidFill>
            <a:ln>
              <a:noFill/>
            </a:ln>
            <a:effectLst/>
          </c:spPr>
          <c:invertIfNegative val="0"/>
          <c:dPt>
            <c:idx val="0"/>
            <c:invertIfNegative val="0"/>
            <c:bubble3D val="0"/>
            <c:spPr>
              <a:solidFill>
                <a:srgbClr val="006699"/>
              </a:solidFill>
              <a:ln>
                <a:noFill/>
              </a:ln>
              <a:effectLst/>
            </c:spPr>
            <c:extLst>
              <c:ext xmlns:c16="http://schemas.microsoft.com/office/drawing/2014/chart" uri="{C3380CC4-5D6E-409C-BE32-E72D297353CC}">
                <c16:uniqueId val="{00000002-5D70-DF49-9106-20BA679CE890}"/>
              </c:ext>
            </c:extLst>
          </c:dPt>
          <c:dPt>
            <c:idx val="1"/>
            <c:invertIfNegative val="0"/>
            <c:bubble3D val="0"/>
            <c:spPr>
              <a:solidFill>
                <a:srgbClr val="006699"/>
              </a:solidFill>
              <a:ln>
                <a:noFill/>
              </a:ln>
              <a:effectLst/>
            </c:spPr>
            <c:extLst>
              <c:ext xmlns:c16="http://schemas.microsoft.com/office/drawing/2014/chart" uri="{C3380CC4-5D6E-409C-BE32-E72D297353CC}">
                <c16:uniqueId val="{00000004-5D70-DF49-9106-20BA679CE890}"/>
              </c:ext>
            </c:extLst>
          </c:dPt>
          <c:cat>
            <c:strRef>
              <c:f>'PRESENTATION FIGURES'!$B$7:$C$7</c:f>
              <c:strCache>
                <c:ptCount val="2"/>
                <c:pt idx="0">
                  <c:v>Decrease</c:v>
                </c:pt>
                <c:pt idx="1">
                  <c:v>Increase</c:v>
                </c:pt>
              </c:strCache>
            </c:strRef>
          </c:cat>
          <c:val>
            <c:numRef>
              <c:f>'PRESENTATION FIGURES'!$B$9:$C$9</c:f>
              <c:numCache>
                <c:formatCode>General</c:formatCode>
                <c:ptCount val="2"/>
                <c:pt idx="0">
                  <c:v>32.200000000000003</c:v>
                </c:pt>
                <c:pt idx="1">
                  <c:v>32</c:v>
                </c:pt>
              </c:numCache>
            </c:numRef>
          </c:val>
          <c:extLst>
            <c:ext xmlns:c16="http://schemas.microsoft.com/office/drawing/2014/chart" uri="{C3380CC4-5D6E-409C-BE32-E72D297353CC}">
              <c16:uniqueId val="{00000005-5D70-DF49-9106-20BA679CE890}"/>
            </c:ext>
          </c:extLst>
        </c:ser>
        <c:dLbls>
          <c:showLegendKey val="0"/>
          <c:showVal val="0"/>
          <c:showCatName val="0"/>
          <c:showSerName val="0"/>
          <c:showPercent val="0"/>
          <c:showBubbleSize val="0"/>
        </c:dLbls>
        <c:gapWidth val="219"/>
        <c:overlap val="-27"/>
        <c:axId val="1348116959"/>
        <c:axId val="1359096543"/>
      </c:barChart>
      <c:catAx>
        <c:axId val="1348116959"/>
        <c:scaling>
          <c:orientation val="minMax"/>
        </c:scaling>
        <c:delete val="1"/>
        <c:axPos val="b"/>
        <c:numFmt formatCode="General" sourceLinked="1"/>
        <c:majorTickMark val="none"/>
        <c:minorTickMark val="none"/>
        <c:tickLblPos val="nextTo"/>
        <c:crossAx val="1359096543"/>
        <c:crosses val="autoZero"/>
        <c:auto val="1"/>
        <c:lblAlgn val="ctr"/>
        <c:lblOffset val="100"/>
        <c:noMultiLvlLbl val="0"/>
      </c:catAx>
      <c:valAx>
        <c:axId val="1359096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48116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'PRESENTATION FIGURES'!$A$3</c:f>
              <c:strCache>
                <c:ptCount val="1"/>
                <c:pt idx="0">
                  <c:v>Valsartan</c:v>
                </c:pt>
              </c:strCache>
            </c:strRef>
          </c:tx>
          <c:spPr>
            <a:solidFill>
              <a:srgbClr val="C00000"/>
            </a:solidFill>
            <a:ln>
              <a:noFill/>
            </a:ln>
            <a:effectLst/>
          </c:spPr>
          <c:invertIfNegative val="0"/>
          <c:cat>
            <c:strRef>
              <c:f>'PRESENTATION FIGURES'!$B$2:$C$2</c:f>
              <c:strCache>
                <c:ptCount val="2"/>
                <c:pt idx="0">
                  <c:v>Decrease</c:v>
                </c:pt>
                <c:pt idx="1">
                  <c:v>Increase</c:v>
                </c:pt>
              </c:strCache>
            </c:strRef>
          </c:cat>
          <c:val>
            <c:numRef>
              <c:f>'PRESENTATION FIGURES'!$B$3:$C$3</c:f>
              <c:numCache>
                <c:formatCode>General</c:formatCode>
                <c:ptCount val="2"/>
                <c:pt idx="0">
                  <c:v>34.1</c:v>
                </c:pt>
                <c:pt idx="1">
                  <c:v>32.700000000000003</c:v>
                </c:pt>
              </c:numCache>
            </c:numRef>
          </c:val>
          <c:extLst>
            <c:ext xmlns:c16="http://schemas.microsoft.com/office/drawing/2014/chart" uri="{C3380CC4-5D6E-409C-BE32-E72D297353CC}">
              <c16:uniqueId val="{00000000-9A9F-E844-A380-3986E7E320CE}"/>
            </c:ext>
          </c:extLst>
        </c:ser>
        <c:ser>
          <c:idx val="1"/>
          <c:order val="1"/>
          <c:tx>
            <c:strRef>
              <c:f>'PRESENTATION FIGURES'!$A$4</c:f>
              <c:strCache>
                <c:ptCount val="1"/>
                <c:pt idx="0">
                  <c:v>Sacubitril-valsartan</c:v>
                </c:pt>
              </c:strCache>
            </c:strRef>
          </c:tx>
          <c:spPr>
            <a:solidFill>
              <a:srgbClr val="006699"/>
            </a:solidFill>
            <a:ln>
              <a:noFill/>
            </a:ln>
            <a:effectLst/>
          </c:spPr>
          <c:invertIfNegative val="0"/>
          <c:cat>
            <c:strRef>
              <c:f>'PRESENTATION FIGURES'!$B$2:$C$2</c:f>
              <c:strCache>
                <c:ptCount val="2"/>
                <c:pt idx="0">
                  <c:v>Decrease</c:v>
                </c:pt>
                <c:pt idx="1">
                  <c:v>Increase</c:v>
                </c:pt>
              </c:strCache>
            </c:strRef>
          </c:cat>
          <c:val>
            <c:numRef>
              <c:f>'PRESENTATION FIGURES'!$B$4:$C$4</c:f>
              <c:numCache>
                <c:formatCode>General</c:formatCode>
                <c:ptCount val="2"/>
                <c:pt idx="0">
                  <c:v>34.700000000000003</c:v>
                </c:pt>
                <c:pt idx="1">
                  <c:v>34</c:v>
                </c:pt>
              </c:numCache>
            </c:numRef>
          </c:val>
          <c:extLst>
            <c:ext xmlns:c16="http://schemas.microsoft.com/office/drawing/2014/chart" uri="{C3380CC4-5D6E-409C-BE32-E72D297353CC}">
              <c16:uniqueId val="{00000001-9A9F-E844-A380-3986E7E320CE}"/>
            </c:ext>
          </c:extLst>
        </c:ser>
        <c:dLbls>
          <c:showLegendKey val="0"/>
          <c:showVal val="0"/>
          <c:showCatName val="0"/>
          <c:showSerName val="0"/>
          <c:showPercent val="0"/>
          <c:showBubbleSize val="0"/>
        </c:dLbls>
        <c:gapWidth val="219"/>
        <c:overlap val="-27"/>
        <c:axId val="1361425343"/>
        <c:axId val="1360878783"/>
      </c:barChart>
      <c:catAx>
        <c:axId val="1361425343"/>
        <c:scaling>
          <c:orientation val="minMax"/>
        </c:scaling>
        <c:delete val="1"/>
        <c:axPos val="b"/>
        <c:numFmt formatCode="General" sourceLinked="1"/>
        <c:majorTickMark val="none"/>
        <c:minorTickMark val="none"/>
        <c:tickLblPos val="nextTo"/>
        <c:crossAx val="1360878783"/>
        <c:crosses val="autoZero"/>
        <c:auto val="1"/>
        <c:lblAlgn val="ctr"/>
        <c:lblOffset val="100"/>
        <c:noMultiLvlLbl val="0"/>
      </c:catAx>
      <c:valAx>
        <c:axId val="13608787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1425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72FEDF3-8840-40A7-852B-84811780F706}" type="datetimeFigureOut">
              <a:rPr lang="en-GB" smtClean="0"/>
              <a:t>16/11/2019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10B82A7-C50C-417B-BD8B-FDFAE3581FE5}" type="slidenum">
              <a:rPr lang="en-GB" smtClean="0"/>
              <a:t>‹#›</a:t>
            </a:fld>
            <a:endParaRPr lang="en-GB"/>
          </a:p>
        </p:txBody>
      </p:sp>
    </p:spTree>
    <p:extLst>
      <p:ext uri="{BB962C8B-B14F-4D97-AF65-F5344CB8AC3E}">
        <p14:creationId xmlns:p14="http://schemas.microsoft.com/office/powerpoint/2010/main" val="4148304238"/>
      </p:ext>
    </p:extLst>
  </p:cSld>
  <p:clrMap bg1="lt1" tx1="dk1" bg2="lt2" tx2="dk2" accent1="accent1" accent2="accent2" accent3="accent3" accent4="accent4" accent5="accent5" accent6="accent6" hlink="hlink" folHlink="folHlink"/>
  <p:notesStyle>
    <a:lvl1pPr marL="0" algn="l" defTabSz="914243" rtl="0" eaLnBrk="1" latinLnBrk="0" hangingPunct="1">
      <a:defRPr sz="1200" kern="1200">
        <a:solidFill>
          <a:schemeClr val="tx1"/>
        </a:solidFill>
        <a:latin typeface="+mn-lt"/>
        <a:ea typeface="+mn-ea"/>
        <a:cs typeface="+mn-cs"/>
      </a:defRPr>
    </a:lvl1pPr>
    <a:lvl2pPr marL="457118" algn="l" defTabSz="914243" rtl="0" eaLnBrk="1" latinLnBrk="0" hangingPunct="1">
      <a:defRPr sz="1200" kern="1200">
        <a:solidFill>
          <a:schemeClr val="tx1"/>
        </a:solidFill>
        <a:latin typeface="+mn-lt"/>
        <a:ea typeface="+mn-ea"/>
        <a:cs typeface="+mn-cs"/>
      </a:defRPr>
    </a:lvl2pPr>
    <a:lvl3pPr marL="914243" algn="l" defTabSz="914243" rtl="0" eaLnBrk="1" latinLnBrk="0" hangingPunct="1">
      <a:defRPr sz="1200" kern="1200">
        <a:solidFill>
          <a:schemeClr val="tx1"/>
        </a:solidFill>
        <a:latin typeface="+mn-lt"/>
        <a:ea typeface="+mn-ea"/>
        <a:cs typeface="+mn-cs"/>
      </a:defRPr>
    </a:lvl3pPr>
    <a:lvl4pPr marL="1371362" algn="l" defTabSz="914243" rtl="0" eaLnBrk="1" latinLnBrk="0" hangingPunct="1">
      <a:defRPr sz="1200" kern="1200">
        <a:solidFill>
          <a:schemeClr val="tx1"/>
        </a:solidFill>
        <a:latin typeface="+mn-lt"/>
        <a:ea typeface="+mn-ea"/>
        <a:cs typeface="+mn-cs"/>
      </a:defRPr>
    </a:lvl4pPr>
    <a:lvl5pPr marL="1828484" algn="l" defTabSz="914243" rtl="0" eaLnBrk="1" latinLnBrk="0" hangingPunct="1">
      <a:defRPr sz="1200" kern="1200">
        <a:solidFill>
          <a:schemeClr val="tx1"/>
        </a:solidFill>
        <a:latin typeface="+mn-lt"/>
        <a:ea typeface="+mn-ea"/>
        <a:cs typeface="+mn-cs"/>
      </a:defRPr>
    </a:lvl5pPr>
    <a:lvl6pPr marL="2285601" algn="l" defTabSz="914243" rtl="0" eaLnBrk="1" latinLnBrk="0" hangingPunct="1">
      <a:defRPr sz="1200" kern="1200">
        <a:solidFill>
          <a:schemeClr val="tx1"/>
        </a:solidFill>
        <a:latin typeface="+mn-lt"/>
        <a:ea typeface="+mn-ea"/>
        <a:cs typeface="+mn-cs"/>
      </a:defRPr>
    </a:lvl6pPr>
    <a:lvl7pPr marL="2742719" algn="l" defTabSz="914243" rtl="0" eaLnBrk="1" latinLnBrk="0" hangingPunct="1">
      <a:defRPr sz="1200" kern="1200">
        <a:solidFill>
          <a:schemeClr val="tx1"/>
        </a:solidFill>
        <a:latin typeface="+mn-lt"/>
        <a:ea typeface="+mn-ea"/>
        <a:cs typeface="+mn-cs"/>
      </a:defRPr>
    </a:lvl7pPr>
    <a:lvl8pPr marL="3199840" algn="l" defTabSz="914243" rtl="0" eaLnBrk="1" latinLnBrk="0" hangingPunct="1">
      <a:defRPr sz="1200" kern="1200">
        <a:solidFill>
          <a:schemeClr val="tx1"/>
        </a:solidFill>
        <a:latin typeface="+mn-lt"/>
        <a:ea typeface="+mn-ea"/>
        <a:cs typeface="+mn-cs"/>
      </a:defRPr>
    </a:lvl8pPr>
    <a:lvl9pPr marL="3656960" algn="l" defTabSz="9142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E5D83-AD5B-4D48-B55A-D6E9EDB1B5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1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
            <a:ext cx="9144000" cy="2940844"/>
          </a:xfrm>
          <a:prstGeom prst="rect">
            <a:avLst/>
          </a:prstGeom>
          <a:solidFill>
            <a:srgbClr val="00547E"/>
          </a:solidFill>
          <a:ln w="19050" algn="ctr">
            <a:noFill/>
            <a:miter lim="800000"/>
            <a:headEnd/>
            <a:tailEnd/>
          </a:ln>
        </p:spPr>
        <p:txBody>
          <a:bodyPr wrap="none" lIns="69045" tIns="34529" rIns="69045" bIns="34529" anchor="ctr"/>
          <a:lstStyle/>
          <a:p>
            <a:pPr algn="ctr" defTabSz="914243" eaLnBrk="0" fontAlgn="base" hangingPunct="0">
              <a:spcBef>
                <a:spcPct val="0"/>
              </a:spcBef>
              <a:spcAft>
                <a:spcPct val="0"/>
              </a:spcAft>
              <a:defRPr/>
            </a:pPr>
            <a:endParaRPr lang="en-US" sz="1500">
              <a:solidFill>
                <a:srgbClr val="000000"/>
              </a:solidFill>
            </a:endParaRPr>
          </a:p>
        </p:txBody>
      </p:sp>
      <p:sp>
        <p:nvSpPr>
          <p:cNvPr id="2781189" name="Rectangle 5"/>
          <p:cNvSpPr>
            <a:spLocks noGrp="1" noChangeArrowheads="1"/>
          </p:cNvSpPr>
          <p:nvPr>
            <p:ph type="ctrTitle"/>
          </p:nvPr>
        </p:nvSpPr>
        <p:spPr>
          <a:xfrm>
            <a:off x="666750" y="2243297"/>
            <a:ext cx="7810500" cy="457049"/>
          </a:xfrm>
        </p:spPr>
        <p:txBody>
          <a:bodyPr/>
          <a:lstStyle>
            <a:lvl1pPr>
              <a:defRPr sz="3300"/>
            </a:lvl1pPr>
          </a:lstStyle>
          <a:p>
            <a:r>
              <a:rPr lang="en-US"/>
              <a:t>Click to edit Master title style</a:t>
            </a:r>
          </a:p>
        </p:txBody>
      </p:sp>
      <p:sp>
        <p:nvSpPr>
          <p:cNvPr id="2781190" name="Rectangle 6"/>
          <p:cNvSpPr>
            <a:spLocks noGrp="1" noChangeArrowheads="1"/>
          </p:cNvSpPr>
          <p:nvPr>
            <p:ph type="subTitle" idx="1"/>
          </p:nvPr>
        </p:nvSpPr>
        <p:spPr>
          <a:xfrm>
            <a:off x="890588" y="3090864"/>
            <a:ext cx="7848600" cy="1027510"/>
          </a:xfrm>
        </p:spPr>
        <p:txBody>
          <a:bodyPr/>
          <a:lstStyle>
            <a:lvl1pPr marL="0" indent="0">
              <a:spcBef>
                <a:spcPct val="40000"/>
              </a:spcBef>
              <a:buFont typeface="Symbol" pitchFamily="18" charset="2"/>
              <a:buNone/>
              <a:defRPr/>
            </a:lvl1pPr>
          </a:lstStyle>
          <a:p>
            <a:r>
              <a:rPr lang="en-US"/>
              <a:t>Click to edit Master subtitle style</a:t>
            </a:r>
          </a:p>
        </p:txBody>
      </p:sp>
    </p:spTree>
    <p:extLst>
      <p:ext uri="{BB962C8B-B14F-4D97-AF65-F5344CB8AC3E}">
        <p14:creationId xmlns:p14="http://schemas.microsoft.com/office/powerpoint/2010/main" val="178052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00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7" y="445294"/>
            <a:ext cx="747897" cy="4338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7990" y="445294"/>
            <a:ext cx="6230937" cy="4338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0902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7996" y="441638"/>
            <a:ext cx="8480425" cy="373949"/>
          </a:xfrm>
        </p:spPr>
        <p:txBody>
          <a:bodyPr/>
          <a:lstStyle/>
          <a:p>
            <a:r>
              <a:rPr lang="en-US"/>
              <a:t>Click to edit Master title style</a:t>
            </a:r>
          </a:p>
        </p:txBody>
      </p:sp>
      <p:sp>
        <p:nvSpPr>
          <p:cNvPr id="3" name="Table Placeholder 2"/>
          <p:cNvSpPr>
            <a:spLocks noGrp="1"/>
          </p:cNvSpPr>
          <p:nvPr>
            <p:ph type="tbl" idx="1"/>
          </p:nvPr>
        </p:nvSpPr>
        <p:spPr>
          <a:xfrm>
            <a:off x="457207" y="1239441"/>
            <a:ext cx="8461375" cy="3544490"/>
          </a:xfrm>
        </p:spPr>
        <p:txBody>
          <a:bodyPr/>
          <a:lstStyle/>
          <a:p>
            <a:pPr lvl="0"/>
            <a:endParaRPr lang="en-US" noProof="0"/>
          </a:p>
        </p:txBody>
      </p:sp>
    </p:spTree>
    <p:extLst>
      <p:ext uri="{BB962C8B-B14F-4D97-AF65-F5344CB8AC3E}">
        <p14:creationId xmlns:p14="http://schemas.microsoft.com/office/powerpoint/2010/main" val="266495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6397"/>
            <a:ext cx="7772400" cy="37394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39" indent="0" algn="ctr">
              <a:buNone/>
              <a:defRPr/>
            </a:lvl2pPr>
            <a:lvl3pPr marL="685681" indent="0" algn="ctr">
              <a:buNone/>
              <a:defRPr/>
            </a:lvl3pPr>
            <a:lvl4pPr marL="1028522" indent="0" algn="ctr">
              <a:buNone/>
              <a:defRPr/>
            </a:lvl4pPr>
            <a:lvl5pPr marL="1371362" indent="0" algn="ctr">
              <a:buNone/>
              <a:defRPr/>
            </a:lvl5pPr>
            <a:lvl6pPr marL="1714205" indent="0" algn="ctr">
              <a:buNone/>
              <a:defRPr/>
            </a:lvl6pPr>
            <a:lvl7pPr marL="2057042" indent="0" algn="ctr">
              <a:buNone/>
              <a:defRPr/>
            </a:lvl7pPr>
            <a:lvl8pPr marL="2399880" indent="0" algn="ctr">
              <a:buNone/>
              <a:defRPr/>
            </a:lvl8pPr>
            <a:lvl9pPr marL="2742719" indent="0" algn="ctr">
              <a:buNone/>
              <a:defRPr/>
            </a:lvl9pPr>
          </a:lstStyle>
          <a:p>
            <a:r>
              <a:rPr lang="en-US"/>
              <a:t>Click to edit Master subtitle style</a:t>
            </a:r>
          </a:p>
        </p:txBody>
      </p:sp>
    </p:spTree>
    <p:extLst>
      <p:ext uri="{BB962C8B-B14F-4D97-AF65-F5344CB8AC3E}">
        <p14:creationId xmlns:p14="http://schemas.microsoft.com/office/powerpoint/2010/main" val="3444408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
            <a:ext cx="9144000" cy="2940844"/>
          </a:xfrm>
          <a:prstGeom prst="rect">
            <a:avLst/>
          </a:prstGeom>
          <a:solidFill>
            <a:srgbClr val="00547E"/>
          </a:solidFill>
          <a:ln w="19050" algn="ctr">
            <a:noFill/>
            <a:miter lim="800000"/>
            <a:headEnd/>
            <a:tailEnd/>
          </a:ln>
        </p:spPr>
        <p:txBody>
          <a:bodyPr wrap="none" lIns="69045" tIns="34529" rIns="69045" bIns="34529" anchor="ctr"/>
          <a:lstStyle/>
          <a:p>
            <a:pPr algn="ctr" eaLnBrk="0" hangingPunct="0">
              <a:defRPr/>
            </a:pPr>
            <a:endParaRPr lang="en-US" sz="1500">
              <a:solidFill>
                <a:srgbClr val="000000"/>
              </a:solidFill>
              <a:cs typeface="Arial"/>
            </a:endParaRPr>
          </a:p>
        </p:txBody>
      </p:sp>
      <p:sp>
        <p:nvSpPr>
          <p:cNvPr id="2781189" name="Rectangle 5"/>
          <p:cNvSpPr>
            <a:spLocks noGrp="1" noChangeArrowheads="1"/>
          </p:cNvSpPr>
          <p:nvPr>
            <p:ph type="ctrTitle"/>
          </p:nvPr>
        </p:nvSpPr>
        <p:spPr>
          <a:xfrm>
            <a:off x="666750" y="2243297"/>
            <a:ext cx="7810500" cy="457049"/>
          </a:xfrm>
        </p:spPr>
        <p:txBody>
          <a:bodyPr/>
          <a:lstStyle>
            <a:lvl1pPr>
              <a:defRPr sz="3300"/>
            </a:lvl1pPr>
          </a:lstStyle>
          <a:p>
            <a:r>
              <a:rPr lang="en-US"/>
              <a:t>Click to edit Master title style</a:t>
            </a:r>
          </a:p>
        </p:txBody>
      </p:sp>
      <p:sp>
        <p:nvSpPr>
          <p:cNvPr id="2781190" name="Rectangle 6"/>
          <p:cNvSpPr>
            <a:spLocks noGrp="1" noChangeArrowheads="1"/>
          </p:cNvSpPr>
          <p:nvPr>
            <p:ph type="subTitle" idx="1"/>
          </p:nvPr>
        </p:nvSpPr>
        <p:spPr>
          <a:xfrm>
            <a:off x="890588" y="3090864"/>
            <a:ext cx="7848600" cy="1027510"/>
          </a:xfrm>
        </p:spPr>
        <p:txBody>
          <a:bodyPr/>
          <a:lstStyle>
            <a:lvl1pPr marL="0" indent="0">
              <a:spcBef>
                <a:spcPct val="40000"/>
              </a:spcBef>
              <a:buFont typeface="Symbol" pitchFamily="18" charset="2"/>
              <a:buNone/>
              <a:defRPr/>
            </a:lvl1pPr>
          </a:lstStyle>
          <a:p>
            <a:r>
              <a:rPr lang="en-US"/>
              <a:t>Click to edit Master subtitle style</a:t>
            </a:r>
          </a:p>
        </p:txBody>
      </p:sp>
    </p:spTree>
    <p:extLst>
      <p:ext uri="{BB962C8B-B14F-4D97-AF65-F5344CB8AC3E}">
        <p14:creationId xmlns:p14="http://schemas.microsoft.com/office/powerpoint/2010/main" val="229485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547E"/>
              </a:buClr>
              <a:defRPr/>
            </a:lvl1pPr>
            <a:lvl2pPr>
              <a:buClr>
                <a:srgbClr val="00547E"/>
              </a:buClr>
              <a:defRPr/>
            </a:lvl2pPr>
            <a:lvl3pPr>
              <a:buClr>
                <a:srgbClr val="00547E"/>
              </a:buClr>
              <a:defRPr/>
            </a:lvl3pPr>
            <a:lvl4pPr>
              <a:buClr>
                <a:srgbClr val="00547E"/>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3394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3"/>
            <a:ext cx="7772400" cy="415499"/>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39" indent="0">
              <a:buNone/>
              <a:defRPr sz="1400"/>
            </a:lvl2pPr>
            <a:lvl3pPr marL="685681" indent="0">
              <a:buNone/>
              <a:defRPr sz="1200"/>
            </a:lvl3pPr>
            <a:lvl4pPr marL="1028522" indent="0">
              <a:buNone/>
              <a:defRPr sz="1100"/>
            </a:lvl4pPr>
            <a:lvl5pPr marL="1371362" indent="0">
              <a:buNone/>
              <a:defRPr sz="1100"/>
            </a:lvl5pPr>
            <a:lvl6pPr marL="1714205" indent="0">
              <a:buNone/>
              <a:defRPr sz="1100"/>
            </a:lvl6pPr>
            <a:lvl7pPr marL="2057042" indent="0">
              <a:buNone/>
              <a:defRPr sz="1100"/>
            </a:lvl7pPr>
            <a:lvl8pPr marL="2399880" indent="0">
              <a:buNone/>
              <a:defRPr sz="1100"/>
            </a:lvl8pPr>
            <a:lvl9pPr marL="2742719" indent="0">
              <a:buNone/>
              <a:defRPr sz="1100"/>
            </a:lvl9pPr>
          </a:lstStyle>
          <a:p>
            <a:pPr lvl="0"/>
            <a:r>
              <a:rPr lang="en-US"/>
              <a:t>Click to edit Master text styles</a:t>
            </a:r>
          </a:p>
        </p:txBody>
      </p:sp>
    </p:spTree>
    <p:extLst>
      <p:ext uri="{BB962C8B-B14F-4D97-AF65-F5344CB8AC3E}">
        <p14:creationId xmlns:p14="http://schemas.microsoft.com/office/powerpoint/2010/main" val="1156062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39441"/>
            <a:ext cx="4154488" cy="354449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4088" y="1239441"/>
            <a:ext cx="4154487" cy="354449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499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287"/>
            <a:ext cx="8229600" cy="37394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565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626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538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919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68583"/>
            <a:ext cx="3008313" cy="207749"/>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a:t>Click to edit Master text styles</a:t>
            </a:r>
          </a:p>
        </p:txBody>
      </p:sp>
    </p:spTree>
    <p:extLst>
      <p:ext uri="{BB962C8B-B14F-4D97-AF65-F5344CB8AC3E}">
        <p14:creationId xmlns:p14="http://schemas.microsoft.com/office/powerpoint/2010/main" val="3755067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7762"/>
            <a:ext cx="5486400" cy="207749"/>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a:t>Click to edit Master text styles</a:t>
            </a:r>
          </a:p>
        </p:txBody>
      </p:sp>
    </p:spTree>
    <p:extLst>
      <p:ext uri="{BB962C8B-B14F-4D97-AF65-F5344CB8AC3E}">
        <p14:creationId xmlns:p14="http://schemas.microsoft.com/office/powerpoint/2010/main" val="458992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1815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7" y="445294"/>
            <a:ext cx="747897" cy="4338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7990" y="445294"/>
            <a:ext cx="6230937" cy="4338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7996" y="441638"/>
            <a:ext cx="8480425" cy="373949"/>
          </a:xfrm>
        </p:spPr>
        <p:txBody>
          <a:bodyPr/>
          <a:lstStyle/>
          <a:p>
            <a:r>
              <a:rPr lang="en-US"/>
              <a:t>Click to edit Master title style</a:t>
            </a:r>
          </a:p>
        </p:txBody>
      </p:sp>
      <p:sp>
        <p:nvSpPr>
          <p:cNvPr id="3" name="Table Placeholder 2"/>
          <p:cNvSpPr>
            <a:spLocks noGrp="1"/>
          </p:cNvSpPr>
          <p:nvPr>
            <p:ph type="tbl" idx="1"/>
          </p:nvPr>
        </p:nvSpPr>
        <p:spPr>
          <a:xfrm>
            <a:off x="457207" y="1239441"/>
            <a:ext cx="8461375" cy="3544490"/>
          </a:xfrm>
        </p:spPr>
        <p:txBody>
          <a:bodyPr/>
          <a:lstStyle/>
          <a:p>
            <a:pPr lvl="0"/>
            <a:endParaRPr lang="en-US" noProof="0"/>
          </a:p>
        </p:txBody>
      </p:sp>
    </p:spTree>
    <p:extLst>
      <p:ext uri="{BB962C8B-B14F-4D97-AF65-F5344CB8AC3E}">
        <p14:creationId xmlns:p14="http://schemas.microsoft.com/office/powerpoint/2010/main" val="1072504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6397"/>
            <a:ext cx="7772400" cy="37394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39" indent="0" algn="ctr">
              <a:buNone/>
              <a:defRPr/>
            </a:lvl2pPr>
            <a:lvl3pPr marL="685681" indent="0" algn="ctr">
              <a:buNone/>
              <a:defRPr/>
            </a:lvl3pPr>
            <a:lvl4pPr marL="1028522" indent="0" algn="ctr">
              <a:buNone/>
              <a:defRPr/>
            </a:lvl4pPr>
            <a:lvl5pPr marL="1371362" indent="0" algn="ctr">
              <a:buNone/>
              <a:defRPr/>
            </a:lvl5pPr>
            <a:lvl6pPr marL="1714205" indent="0" algn="ctr">
              <a:buNone/>
              <a:defRPr/>
            </a:lvl6pPr>
            <a:lvl7pPr marL="2057042" indent="0" algn="ctr">
              <a:buNone/>
              <a:defRPr/>
            </a:lvl7pPr>
            <a:lvl8pPr marL="2399880" indent="0" algn="ctr">
              <a:buNone/>
              <a:defRPr/>
            </a:lvl8pPr>
            <a:lvl9pPr marL="2742719" indent="0" algn="ctr">
              <a:buNone/>
              <a:defRPr/>
            </a:lvl9pPr>
          </a:lstStyle>
          <a:p>
            <a:r>
              <a:rPr lang="en-US"/>
              <a:t>Click to edit Master subtitle style</a:t>
            </a:r>
          </a:p>
        </p:txBody>
      </p:sp>
    </p:spTree>
    <p:extLst>
      <p:ext uri="{BB962C8B-B14F-4D97-AF65-F5344CB8AC3E}">
        <p14:creationId xmlns:p14="http://schemas.microsoft.com/office/powerpoint/2010/main" val="1905584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8814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7160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899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3"/>
            <a:ext cx="7772400" cy="415499"/>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39" indent="0">
              <a:buNone/>
              <a:defRPr sz="1400"/>
            </a:lvl2pPr>
            <a:lvl3pPr marL="685681" indent="0">
              <a:buNone/>
              <a:defRPr sz="1200"/>
            </a:lvl3pPr>
            <a:lvl4pPr marL="1028522" indent="0">
              <a:buNone/>
              <a:defRPr sz="1100"/>
            </a:lvl4pPr>
            <a:lvl5pPr marL="1371362" indent="0">
              <a:buNone/>
              <a:defRPr sz="1100"/>
            </a:lvl5pPr>
            <a:lvl6pPr marL="1714205" indent="0">
              <a:buNone/>
              <a:defRPr sz="1100"/>
            </a:lvl6pPr>
            <a:lvl7pPr marL="2057042" indent="0">
              <a:buNone/>
              <a:defRPr sz="1100"/>
            </a:lvl7pPr>
            <a:lvl8pPr marL="2399880" indent="0">
              <a:buNone/>
              <a:defRPr sz="1100"/>
            </a:lvl8pPr>
            <a:lvl9pPr marL="2742719" indent="0">
              <a:buNone/>
              <a:defRPr sz="1100"/>
            </a:lvl9pPr>
          </a:lstStyle>
          <a:p>
            <a:pPr lvl="0"/>
            <a:r>
              <a:rPr lang="en-US"/>
              <a:t>Click to edit Master text styles</a:t>
            </a:r>
          </a:p>
        </p:txBody>
      </p:sp>
    </p:spTree>
    <p:extLst>
      <p:ext uri="{BB962C8B-B14F-4D97-AF65-F5344CB8AC3E}">
        <p14:creationId xmlns:p14="http://schemas.microsoft.com/office/powerpoint/2010/main" val="4174085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6230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9479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6115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4518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3937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297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9926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B5AB85-2C60-47F8-AE18-EBD62C1FF5A6}" type="datetimeFigureOut">
              <a:rPr lang="en-GB" smtClean="0">
                <a:solidFill>
                  <a:prstClr val="black">
                    <a:tint val="75000"/>
                  </a:prstClr>
                </a:solidFill>
              </a:rPr>
              <a:pPr/>
              <a:t>16/11/2019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3E2651-9B5B-451D-9BA9-6D136B107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1470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125507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812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39441"/>
            <a:ext cx="4154488" cy="354449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4088" y="1239441"/>
            <a:ext cx="4154487" cy="354449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023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990783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9A3120-FFAE-4622-B92B-F8791E231E98}" type="datetimeFigureOut">
              <a:rPr lang="en-GB" smtClean="0"/>
              <a:t>16/11/2019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23911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4" y="1151335"/>
            <a:ext cx="4041775"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9A3120-FFAE-4622-B92B-F8791E231E98}" type="datetimeFigureOut">
              <a:rPr lang="en-GB" smtClean="0"/>
              <a:t>16/11/2019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306675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9A3120-FFAE-4622-B92B-F8791E231E98}" type="datetimeFigureOut">
              <a:rPr lang="en-GB" smtClean="0"/>
              <a:t>16/11/2019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3767834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A3120-FFAE-4622-B92B-F8791E231E98}" type="datetimeFigureOut">
              <a:rPr lang="en-GB" smtClean="0"/>
              <a:t>16/11/2019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165163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A3120-FFAE-4622-B92B-F8791E231E98}" type="datetimeFigureOut">
              <a:rPr lang="en-GB" smtClean="0"/>
              <a:t>16/11/2019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770268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06" indent="0">
              <a:buNone/>
              <a:defRPr sz="2800"/>
            </a:lvl2pPr>
            <a:lvl3pPr marL="914220"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endParaRPr lang="en-GB"/>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A3120-FFAE-4622-B92B-F8791E231E98}" type="datetimeFigureOut">
              <a:rPr lang="en-GB" smtClean="0"/>
              <a:t>16/11/2019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578052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42663358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372073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C62E-0C8C-A048-811C-5E53E41BAF70}"/>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219B25C9-B528-F640-AA7A-26E3C1EBEAA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627F0D6E-B085-A943-8B4C-5278277A390D}"/>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5" name="Footer Placeholder 4">
            <a:extLst>
              <a:ext uri="{FF2B5EF4-FFF2-40B4-BE49-F238E27FC236}">
                <a16:creationId xmlns:a16="http://schemas.microsoft.com/office/drawing/2014/main" id="{13CC6843-A0A6-EF4D-874E-DCC89B6337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55C59-5F81-D940-88D0-A52A82C59DEE}"/>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410683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287"/>
            <a:ext cx="8229600" cy="37394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845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B477-8710-C44D-A278-6940EC42C84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3F391BF-2404-744C-8558-09D7568E35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EF3758-94C1-E441-B8BA-02573ABFDFA7}"/>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5" name="Footer Placeholder 4">
            <a:extLst>
              <a:ext uri="{FF2B5EF4-FFF2-40B4-BE49-F238E27FC236}">
                <a16:creationId xmlns:a16="http://schemas.microsoft.com/office/drawing/2014/main" id="{81D244BF-25B4-0F47-A061-5FA4597B08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7F5344-1A70-C241-B9A6-CE9A8BDE9A66}"/>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3151148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F591-39B7-BA4C-A9C6-EEF8E2CD03DB}"/>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3188D988-95A4-3844-A00B-7D83833B234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0DDA3B-6134-3E4D-BBF9-3305336ED097}"/>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5" name="Footer Placeholder 4">
            <a:extLst>
              <a:ext uri="{FF2B5EF4-FFF2-40B4-BE49-F238E27FC236}">
                <a16:creationId xmlns:a16="http://schemas.microsoft.com/office/drawing/2014/main" id="{84160A56-1363-C741-85FB-A4A45428CB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AEDD1-42BF-D340-A76D-B2E71D5AA3DA}"/>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774600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CB23-349A-4644-9B04-AF5C33A7E82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9933E52-109C-2347-B48D-45BA4BF24013}"/>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515AEEF-870E-A044-BCEF-328641942CA9}"/>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F614950-99C8-FD4D-B7E7-6A70A14A3C62}"/>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6" name="Footer Placeholder 5">
            <a:extLst>
              <a:ext uri="{FF2B5EF4-FFF2-40B4-BE49-F238E27FC236}">
                <a16:creationId xmlns:a16="http://schemas.microsoft.com/office/drawing/2014/main" id="{52DB60DC-16C8-EE45-A115-C9053F19BE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A93ED8-F088-7E43-BD03-821CB8285580}"/>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3221341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AAFA-6A3A-5C49-9869-A2AEA946558A}"/>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27E8A42C-2E56-A14C-88DE-807D1305315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18616A6-C7F1-2746-ACE8-207F26CE6466}"/>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B05D300-5D89-ED4C-A178-1BC961932B7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C21289C-2CA5-AB4A-AA5B-E5B662BCE1BC}"/>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35C6654-81BD-2341-BFE0-DCFB833A556D}"/>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8" name="Footer Placeholder 7">
            <a:extLst>
              <a:ext uri="{FF2B5EF4-FFF2-40B4-BE49-F238E27FC236}">
                <a16:creationId xmlns:a16="http://schemas.microsoft.com/office/drawing/2014/main" id="{18CE8BB5-6D09-E142-AAB9-95BA7EFEBD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C01A5A-29D1-5043-843C-51BB85DA72C0}"/>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1182194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3D97-28EE-614D-91F9-421EAD83618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4AC92D7-122D-304C-ACA8-7D8B95D0C2BF}"/>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4" name="Footer Placeholder 3">
            <a:extLst>
              <a:ext uri="{FF2B5EF4-FFF2-40B4-BE49-F238E27FC236}">
                <a16:creationId xmlns:a16="http://schemas.microsoft.com/office/drawing/2014/main" id="{FF78A871-237E-0448-8328-BF75BA503A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CAC474-F4D5-6B44-AA6F-AA29E0DBABFA}"/>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2796893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C2661-B4B1-3947-8E11-B1C34698DC91}"/>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3" name="Footer Placeholder 2">
            <a:extLst>
              <a:ext uri="{FF2B5EF4-FFF2-40B4-BE49-F238E27FC236}">
                <a16:creationId xmlns:a16="http://schemas.microsoft.com/office/drawing/2014/main" id="{0E48675B-982A-2A45-8188-823DDAF06E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699689-A6FA-DE41-831C-ECD8D3F4D11E}"/>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2765203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B3C9-745E-6547-B084-F1348E51DB7F}"/>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237B5FB2-0531-064F-97FB-840BA9B3EE7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F60090B-CD28-5540-AFDC-95FDCCAE57B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17640D5B-9B02-F34A-83D6-4B3236F78B4D}"/>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6" name="Footer Placeholder 5">
            <a:extLst>
              <a:ext uri="{FF2B5EF4-FFF2-40B4-BE49-F238E27FC236}">
                <a16:creationId xmlns:a16="http://schemas.microsoft.com/office/drawing/2014/main" id="{8C190E96-621F-F446-ACA7-00246B7184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D15235-F92E-3047-A148-ACF1C5AD3DF6}"/>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954540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B32C-5315-AF4F-B59B-C97CCDCC1293}"/>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74A91224-E9B7-C140-905B-E18F5A10E0D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EFC0B22-CF1D-0A46-8CD9-034D98FDBFC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E9867A2A-0CD7-0D49-B577-E1597F0F03C8}"/>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6" name="Footer Placeholder 5">
            <a:extLst>
              <a:ext uri="{FF2B5EF4-FFF2-40B4-BE49-F238E27FC236}">
                <a16:creationId xmlns:a16="http://schemas.microsoft.com/office/drawing/2014/main" id="{D1AD2E62-5C94-E249-AD28-3AA57990C6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F9773-2610-D94D-B97D-5E21A1D8DD03}"/>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1026160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AC2C-EE54-BE40-9C60-D172CEFBC8B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45FB9D8-7316-8E4E-BB65-50965916B1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9C0556B-07F2-E34B-9F55-2252087DF476}"/>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5" name="Footer Placeholder 4">
            <a:extLst>
              <a:ext uri="{FF2B5EF4-FFF2-40B4-BE49-F238E27FC236}">
                <a16:creationId xmlns:a16="http://schemas.microsoft.com/office/drawing/2014/main" id="{1172E757-98EC-BE43-9C28-17362A5074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E5315-7C1E-4146-B1ED-85CD2847422B}"/>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3294377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76DF1-FF1A-9642-B03D-DDFC29318328}"/>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1066740-BAAA-A241-B7C4-DB49073FA7F2}"/>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0E44869-2822-2C4D-8D62-5B8EB1CE921C}"/>
              </a:ext>
            </a:extLst>
          </p:cNvPr>
          <p:cNvSpPr>
            <a:spLocks noGrp="1"/>
          </p:cNvSpPr>
          <p:nvPr>
            <p:ph type="dt" sz="half" idx="10"/>
          </p:nvPr>
        </p:nvSpPr>
        <p:spPr/>
        <p:txBody>
          <a:bodyPr/>
          <a:lstStyle/>
          <a:p>
            <a:fld id="{DB6517A6-D9BD-CA4F-A52E-703B01DFF104}" type="datetimeFigureOut">
              <a:rPr lang="en-GB" smtClean="0"/>
              <a:t>16/11/2019</a:t>
            </a:fld>
            <a:endParaRPr lang="en-GB"/>
          </a:p>
        </p:txBody>
      </p:sp>
      <p:sp>
        <p:nvSpPr>
          <p:cNvPr id="5" name="Footer Placeholder 4">
            <a:extLst>
              <a:ext uri="{FF2B5EF4-FFF2-40B4-BE49-F238E27FC236}">
                <a16:creationId xmlns:a16="http://schemas.microsoft.com/office/drawing/2014/main" id="{330AAE28-35CB-B945-86EF-B7FC50A0E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74302-75DF-BB4C-98AA-910650CB355E}"/>
              </a:ext>
            </a:extLst>
          </p:cNvPr>
          <p:cNvSpPr>
            <a:spLocks noGrp="1"/>
          </p:cNvSpPr>
          <p:nvPr>
            <p:ph type="sldNum" sz="quarter" idx="12"/>
          </p:nvPr>
        </p:nvSpPr>
        <p:spPr/>
        <p:txBody>
          <a:bodyPr/>
          <a:lstStyle/>
          <a:p>
            <a:fld id="{25626D6C-0156-7E47-8292-5E97F80EFB2E}" type="slidenum">
              <a:rPr lang="en-GB" smtClean="0"/>
              <a:t>‹#›</a:t>
            </a:fld>
            <a:endParaRPr lang="en-GB"/>
          </a:p>
        </p:txBody>
      </p:sp>
    </p:spTree>
    <p:extLst>
      <p:ext uri="{BB962C8B-B14F-4D97-AF65-F5344CB8AC3E}">
        <p14:creationId xmlns:p14="http://schemas.microsoft.com/office/powerpoint/2010/main" val="26523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91906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CF6E-92B3-4E48-8DF8-402C8FDA25D0}"/>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6C01B72C-5453-7249-8446-25BE259897B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0FD0E6C-0656-3247-9A2D-3C1F0645C5C6}"/>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5" name="Footer Placeholder 4">
            <a:extLst>
              <a:ext uri="{FF2B5EF4-FFF2-40B4-BE49-F238E27FC236}">
                <a16:creationId xmlns:a16="http://schemas.microsoft.com/office/drawing/2014/main" id="{31C9722A-0308-2A42-8812-770EAE0E5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AA40E-0D7F-FE4E-B1EA-7E6E6B3206E3}"/>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4217484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F7EB-B374-E84D-8E8F-6DF1D1E21B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1836F2-C20E-5741-9F0A-5960A510B1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C04E32-16F8-5F49-A11F-D43035EE7433}"/>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5" name="Footer Placeholder 4">
            <a:extLst>
              <a:ext uri="{FF2B5EF4-FFF2-40B4-BE49-F238E27FC236}">
                <a16:creationId xmlns:a16="http://schemas.microsoft.com/office/drawing/2014/main" id="{F081557D-9466-6344-9AB4-D4446653E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8A163-7894-434F-A0DE-CA0FEF1D1CAA}"/>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3704589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B2F1-A085-FF48-A3ED-DA0B5EF92A60}"/>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510AAF-3174-1B43-9B28-E6CCE155196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34626A9-C27C-DE45-B664-9A049FEB3062}"/>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5" name="Footer Placeholder 4">
            <a:extLst>
              <a:ext uri="{FF2B5EF4-FFF2-40B4-BE49-F238E27FC236}">
                <a16:creationId xmlns:a16="http://schemas.microsoft.com/office/drawing/2014/main" id="{0F351872-E4AB-8E4F-B6D0-367D31990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84446-64FC-A64F-9445-7539915849B1}"/>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356035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86C8-D108-794A-94C6-F1E8B0F973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45A25DA-DDCC-2C42-8BDA-E7E93D31C4B5}"/>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0CD6717-E9D7-CE4A-A619-30880B1C000D}"/>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9175365-8A30-D94D-A388-1D73C3640D9E}"/>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6" name="Footer Placeholder 5">
            <a:extLst>
              <a:ext uri="{FF2B5EF4-FFF2-40B4-BE49-F238E27FC236}">
                <a16:creationId xmlns:a16="http://schemas.microsoft.com/office/drawing/2014/main" id="{6F063911-B56C-0A49-A2E2-74B65BB91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FA2BE-F65F-564D-8AA7-0738B84D493B}"/>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3475649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4D9A-37A1-7C44-ACE5-DBED7981F83A}"/>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114E12-A23E-A748-B19B-638755166E0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F50FFE4D-A688-3F40-ACED-AD5366434683}"/>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8055B8-DC8E-BF40-A988-4F11CB742D2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C99118CB-6C27-0D4C-A0D7-DA6C94A9ED12}"/>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2EAF58E-CEC3-3641-94E1-A27B57A465DF}"/>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8" name="Footer Placeholder 7">
            <a:extLst>
              <a:ext uri="{FF2B5EF4-FFF2-40B4-BE49-F238E27FC236}">
                <a16:creationId xmlns:a16="http://schemas.microsoft.com/office/drawing/2014/main" id="{9A69BFA3-99BF-BA49-9166-05C0D36DF0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EDF50D-48CC-E146-8E21-E150765C3AA5}"/>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42217546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F68A-4B03-7B4E-AA6C-E2BDFA8F1EB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C52E6A3-243C-C54F-9FCD-D4441E417960}"/>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4" name="Footer Placeholder 3">
            <a:extLst>
              <a:ext uri="{FF2B5EF4-FFF2-40B4-BE49-F238E27FC236}">
                <a16:creationId xmlns:a16="http://schemas.microsoft.com/office/drawing/2014/main" id="{858EE212-0B5E-5945-98D2-D788B226D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6F1861-1051-AB41-8DE9-F36E5C028A60}"/>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2678311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7568-D6A3-DA4A-A639-6E2BE3E41C01}"/>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3" name="Footer Placeholder 2">
            <a:extLst>
              <a:ext uri="{FF2B5EF4-FFF2-40B4-BE49-F238E27FC236}">
                <a16:creationId xmlns:a16="http://schemas.microsoft.com/office/drawing/2014/main" id="{528F6A97-73B7-9A44-A9F1-AD45B6EECB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3B8234-23C5-514A-8905-C8DBCC0AAFFB}"/>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2639676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52F4-9920-9A4C-ACDB-FAF30D9D1C4B}"/>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E5178EA-1C1B-194B-9DA8-F6DBDC32232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6F49C74-ADD2-7146-8784-85DB125478E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4B52F9F-F36D-9142-A3D4-09CEA8F79B35}"/>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6" name="Footer Placeholder 5">
            <a:extLst>
              <a:ext uri="{FF2B5EF4-FFF2-40B4-BE49-F238E27FC236}">
                <a16:creationId xmlns:a16="http://schemas.microsoft.com/office/drawing/2014/main" id="{4B0282D0-EFC5-C54C-9E1B-255023B2D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AFF5E-495F-8A46-9A88-D046531D9345}"/>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4273374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D10A-E7D9-4E48-9AF0-B37DE60BA50C}"/>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6E97FDB-42AC-574D-B0FE-C9258EFAE54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CA5F66-91CE-6E43-9CF7-D9E1A27384B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E06AE17-C82B-6B42-A6BE-921C493C91F0}"/>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6" name="Footer Placeholder 5">
            <a:extLst>
              <a:ext uri="{FF2B5EF4-FFF2-40B4-BE49-F238E27FC236}">
                <a16:creationId xmlns:a16="http://schemas.microsoft.com/office/drawing/2014/main" id="{AAE635DC-00B0-0340-93F5-72CDA238F3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92B43-57FA-7640-81A9-81231E3FA3C0}"/>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2702687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B8D1-A3A1-234A-9749-BDDF6F6E3F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C76DB1-CEA9-4443-8A2D-DB858E37C73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AC6EF4-4D1B-014F-BDFC-91D92A93F80E}"/>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5" name="Footer Placeholder 4">
            <a:extLst>
              <a:ext uri="{FF2B5EF4-FFF2-40B4-BE49-F238E27FC236}">
                <a16:creationId xmlns:a16="http://schemas.microsoft.com/office/drawing/2014/main" id="{4C63ED3F-11AC-D749-B491-A1292C4F6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38995-E74A-034A-9484-E86DD512D770}"/>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364979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7123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9AE59-C8C9-1B4C-9CF0-2857CCF36A3D}"/>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B8CAF8-C729-E54C-AC92-A106F7D93C40}"/>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744B31-54D6-1242-8F44-0E9D55047BF4}"/>
              </a:ext>
            </a:extLst>
          </p:cNvPr>
          <p:cNvSpPr>
            <a:spLocks noGrp="1"/>
          </p:cNvSpPr>
          <p:nvPr>
            <p:ph type="dt" sz="half" idx="10"/>
          </p:nvPr>
        </p:nvSpPr>
        <p:spPr/>
        <p:txBody>
          <a:bodyPr/>
          <a:lstStyle/>
          <a:p>
            <a:fld id="{FFD57D4B-079C-3642-9320-5F8A8E3C048F}" type="datetimeFigureOut">
              <a:rPr lang="en-US" smtClean="0"/>
              <a:t>11/16/2019</a:t>
            </a:fld>
            <a:endParaRPr lang="en-US"/>
          </a:p>
        </p:txBody>
      </p:sp>
      <p:sp>
        <p:nvSpPr>
          <p:cNvPr id="5" name="Footer Placeholder 4">
            <a:extLst>
              <a:ext uri="{FF2B5EF4-FFF2-40B4-BE49-F238E27FC236}">
                <a16:creationId xmlns:a16="http://schemas.microsoft.com/office/drawing/2014/main" id="{322CE058-FD23-B848-8823-87E474581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3C7AF-92FF-D245-8E9F-B938D86631EF}"/>
              </a:ext>
            </a:extLst>
          </p:cNvPr>
          <p:cNvSpPr>
            <a:spLocks noGrp="1"/>
          </p:cNvSpPr>
          <p:nvPr>
            <p:ph type="sldNum" sz="quarter" idx="12"/>
          </p:nvPr>
        </p:nvSpPr>
        <p:spPr/>
        <p:txBody>
          <a:bodyPr/>
          <a:lstStyle/>
          <a:p>
            <a:fld id="{C8A85A87-6166-9044-933B-833C40FC99A4}" type="slidenum">
              <a:rPr lang="en-US" smtClean="0"/>
              <a:t>‹#›</a:t>
            </a:fld>
            <a:endParaRPr lang="en-US"/>
          </a:p>
        </p:txBody>
      </p:sp>
    </p:spTree>
    <p:extLst>
      <p:ext uri="{BB962C8B-B14F-4D97-AF65-F5344CB8AC3E}">
        <p14:creationId xmlns:p14="http://schemas.microsoft.com/office/powerpoint/2010/main" val="3508509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4509224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3372301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22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9A3120-FFAE-4622-B92B-F8791E231E98}" type="datetimeFigureOut">
              <a:rPr lang="en-GB" smtClean="0"/>
              <a:t>16/11/2019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5283910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8"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9A3120-FFAE-4622-B92B-F8791E231E98}" type="datetimeFigureOut">
              <a:rPr lang="en-GB" smtClean="0"/>
              <a:t>16/11/2019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99767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9A3120-FFAE-4622-B92B-F8791E231E98}" type="datetimeFigureOut">
              <a:rPr lang="en-GB" smtClean="0"/>
              <a:t>16/11/2019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7402977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A3120-FFAE-4622-B92B-F8791E231E98}" type="datetimeFigureOut">
              <a:rPr lang="en-GB" smtClean="0"/>
              <a:t>16/11/2019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8971250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A3120-FFAE-4622-B92B-F8791E231E98}" type="datetimeFigureOut">
              <a:rPr lang="en-GB" smtClean="0"/>
              <a:t>16/11/2019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7391357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GB"/>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A3120-FFAE-4622-B92B-F8791E231E98}" type="datetimeFigureOut">
              <a:rPr lang="en-GB" smtClean="0"/>
              <a:t>16/11/2019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84521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68583"/>
            <a:ext cx="3008313" cy="207749"/>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a:t>Click to edit Master text styles</a:t>
            </a:r>
          </a:p>
        </p:txBody>
      </p:sp>
    </p:spTree>
    <p:extLst>
      <p:ext uri="{BB962C8B-B14F-4D97-AF65-F5344CB8AC3E}">
        <p14:creationId xmlns:p14="http://schemas.microsoft.com/office/powerpoint/2010/main" val="29232130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25300577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A3120-FFAE-4622-B92B-F8791E231E98}"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9356F-A04E-4B1D-ADE0-FC17996DE513}" type="slidenum">
              <a:rPr lang="en-GB" smtClean="0"/>
              <a:t>‹#›</a:t>
            </a:fld>
            <a:endParaRPr lang="en-GB"/>
          </a:p>
        </p:txBody>
      </p:sp>
    </p:spTree>
    <p:extLst>
      <p:ext uri="{BB962C8B-B14F-4D97-AF65-F5344CB8AC3E}">
        <p14:creationId xmlns:p14="http://schemas.microsoft.com/office/powerpoint/2010/main" val="11404275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628650" y="942175"/>
            <a:ext cx="7886700" cy="3409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244159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628650" y="942174"/>
            <a:ext cx="3839766" cy="3409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4675585" y="942174"/>
            <a:ext cx="3839765" cy="3409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8942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73497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60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7762"/>
            <a:ext cx="5486400" cy="207749"/>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a:t>Click to edit Master text styles</a:t>
            </a:r>
          </a:p>
        </p:txBody>
      </p:sp>
    </p:spTree>
    <p:extLst>
      <p:ext uri="{BB962C8B-B14F-4D97-AF65-F5344CB8AC3E}">
        <p14:creationId xmlns:p14="http://schemas.microsoft.com/office/powerpoint/2010/main" val="174523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image" Target="../media/image2.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1.jpg"/><Relationship Id="rId5" Type="http://schemas.openxmlformats.org/officeDocument/2006/relationships/theme" Target="../theme/theme8.xml"/><Relationship Id="rId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80162" name="Rectangle 2"/>
          <p:cNvSpPr>
            <a:spLocks noChangeArrowheads="1"/>
          </p:cNvSpPr>
          <p:nvPr/>
        </p:nvSpPr>
        <p:spPr bwMode="auto">
          <a:xfrm>
            <a:off x="0" y="0"/>
            <a:ext cx="9144000" cy="971550"/>
          </a:xfrm>
          <a:prstGeom prst="rect">
            <a:avLst/>
          </a:prstGeom>
          <a:solidFill>
            <a:srgbClr val="00547E"/>
          </a:solidFill>
          <a:ln w="19050" algn="ctr">
            <a:noFill/>
            <a:miter lim="800000"/>
            <a:headEnd/>
            <a:tailEnd/>
          </a:ln>
        </p:spPr>
        <p:txBody>
          <a:bodyPr wrap="none" lIns="69045" tIns="34529" rIns="69045" bIns="34529" anchor="ctr"/>
          <a:lstStyle/>
          <a:p>
            <a:pPr algn="ctr" defTabSz="914243" eaLnBrk="0" fontAlgn="base" hangingPunct="0">
              <a:spcBef>
                <a:spcPct val="0"/>
              </a:spcBef>
              <a:spcAft>
                <a:spcPct val="0"/>
              </a:spcAft>
              <a:defRPr/>
            </a:pPr>
            <a:endParaRPr lang="en-US" sz="1500">
              <a:solidFill>
                <a:srgbClr val="000000"/>
              </a:solidFill>
            </a:endParaRPr>
          </a:p>
        </p:txBody>
      </p:sp>
      <p:sp>
        <p:nvSpPr>
          <p:cNvPr id="1027" name="Rectangle 3"/>
          <p:cNvSpPr>
            <a:spLocks noGrp="1" noChangeArrowheads="1"/>
          </p:cNvSpPr>
          <p:nvPr>
            <p:ph type="title"/>
          </p:nvPr>
        </p:nvSpPr>
        <p:spPr bwMode="auto">
          <a:xfrm>
            <a:off x="407996" y="441638"/>
            <a:ext cx="8480425" cy="373949"/>
          </a:xfrm>
          <a:prstGeom prst="rect">
            <a:avLst/>
          </a:prstGeom>
          <a:noFill/>
          <a:ln w="19050">
            <a:noFill/>
            <a:miter lim="800000"/>
            <a:headEnd/>
            <a:tailEnd/>
          </a:ln>
        </p:spPr>
        <p:txBody>
          <a:bodyPr vert="horz" wrap="square" lIns="0" tIns="0" rIns="0" bIns="0" numCol="1" anchor="b" anchorCtr="0" compatLnSpc="1">
            <a:prstTxWarp prst="textNoShape">
              <a:avLst/>
            </a:prstTxWarp>
            <a:spAutoFit/>
          </a:bodyPr>
          <a:lstStyle/>
          <a:p>
            <a:pPr lvl="0"/>
            <a:r>
              <a:rPr lang="en-US"/>
              <a:t>Heading</a:t>
            </a:r>
          </a:p>
        </p:txBody>
      </p:sp>
      <p:sp>
        <p:nvSpPr>
          <p:cNvPr id="1028" name="Rectangle 4"/>
          <p:cNvSpPr>
            <a:spLocks noGrp="1" noChangeArrowheads="1"/>
          </p:cNvSpPr>
          <p:nvPr>
            <p:ph type="body" idx="1"/>
          </p:nvPr>
        </p:nvSpPr>
        <p:spPr bwMode="auto">
          <a:xfrm>
            <a:off x="457207" y="1239441"/>
            <a:ext cx="8461375" cy="35444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a:t>
            </a:r>
          </a:p>
          <a:p>
            <a:pPr lvl="4"/>
            <a:r>
              <a:rPr lang="en-US"/>
              <a:t>Fifth level</a:t>
            </a:r>
          </a:p>
        </p:txBody>
      </p:sp>
    </p:spTree>
    <p:extLst>
      <p:ext uri="{BB962C8B-B14F-4D97-AF65-F5344CB8AC3E}">
        <p14:creationId xmlns:p14="http://schemas.microsoft.com/office/powerpoint/2010/main" val="7397630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lnSpc>
          <a:spcPct val="90000"/>
        </a:lnSpc>
        <a:spcBef>
          <a:spcPct val="0"/>
        </a:spcBef>
        <a:spcAft>
          <a:spcPct val="0"/>
        </a:spcAft>
        <a:defRPr sz="2700" b="1">
          <a:solidFill>
            <a:srgbClr val="FFFFFF"/>
          </a:solidFill>
          <a:latin typeface="+mj-lt"/>
          <a:ea typeface="+mj-ea"/>
          <a:cs typeface="+mj-cs"/>
        </a:defRPr>
      </a:lvl1pPr>
      <a:lvl2pPr algn="ctr" rtl="0" eaLnBrk="0" fontAlgn="base" hangingPunct="0">
        <a:lnSpc>
          <a:spcPct val="90000"/>
        </a:lnSpc>
        <a:spcBef>
          <a:spcPct val="0"/>
        </a:spcBef>
        <a:spcAft>
          <a:spcPct val="0"/>
        </a:spcAft>
        <a:defRPr sz="2700" b="1">
          <a:solidFill>
            <a:srgbClr val="FFFFFF"/>
          </a:solidFill>
          <a:latin typeface="Arial" charset="0"/>
          <a:cs typeface="Arial" charset="0"/>
        </a:defRPr>
      </a:lvl2pPr>
      <a:lvl3pPr algn="ctr" rtl="0" eaLnBrk="0" fontAlgn="base" hangingPunct="0">
        <a:lnSpc>
          <a:spcPct val="90000"/>
        </a:lnSpc>
        <a:spcBef>
          <a:spcPct val="0"/>
        </a:spcBef>
        <a:spcAft>
          <a:spcPct val="0"/>
        </a:spcAft>
        <a:defRPr sz="2700" b="1">
          <a:solidFill>
            <a:srgbClr val="FFFFFF"/>
          </a:solidFill>
          <a:latin typeface="Arial" charset="0"/>
          <a:cs typeface="Arial" charset="0"/>
        </a:defRPr>
      </a:lvl3pPr>
      <a:lvl4pPr algn="ctr" rtl="0" eaLnBrk="0" fontAlgn="base" hangingPunct="0">
        <a:lnSpc>
          <a:spcPct val="90000"/>
        </a:lnSpc>
        <a:spcBef>
          <a:spcPct val="0"/>
        </a:spcBef>
        <a:spcAft>
          <a:spcPct val="0"/>
        </a:spcAft>
        <a:defRPr sz="2700" b="1">
          <a:solidFill>
            <a:srgbClr val="FFFFFF"/>
          </a:solidFill>
          <a:latin typeface="Arial" charset="0"/>
          <a:cs typeface="Arial" charset="0"/>
        </a:defRPr>
      </a:lvl4pPr>
      <a:lvl5pPr algn="ctr" rtl="0" eaLnBrk="0" fontAlgn="base" hangingPunct="0">
        <a:lnSpc>
          <a:spcPct val="90000"/>
        </a:lnSpc>
        <a:spcBef>
          <a:spcPct val="0"/>
        </a:spcBef>
        <a:spcAft>
          <a:spcPct val="0"/>
        </a:spcAft>
        <a:defRPr sz="2700" b="1">
          <a:solidFill>
            <a:srgbClr val="FFFFFF"/>
          </a:solidFill>
          <a:latin typeface="Arial" charset="0"/>
          <a:cs typeface="Arial" charset="0"/>
        </a:defRPr>
      </a:lvl5pPr>
      <a:lvl6pPr marL="342839" algn="ctr" rtl="0" fontAlgn="base">
        <a:lnSpc>
          <a:spcPct val="90000"/>
        </a:lnSpc>
        <a:spcBef>
          <a:spcPct val="0"/>
        </a:spcBef>
        <a:spcAft>
          <a:spcPct val="0"/>
        </a:spcAft>
        <a:defRPr sz="2700" b="1">
          <a:solidFill>
            <a:srgbClr val="FFFFFF"/>
          </a:solidFill>
          <a:latin typeface="Arial" charset="0"/>
          <a:cs typeface="Arial" charset="0"/>
        </a:defRPr>
      </a:lvl6pPr>
      <a:lvl7pPr marL="685681" algn="ctr" rtl="0" fontAlgn="base">
        <a:lnSpc>
          <a:spcPct val="90000"/>
        </a:lnSpc>
        <a:spcBef>
          <a:spcPct val="0"/>
        </a:spcBef>
        <a:spcAft>
          <a:spcPct val="0"/>
        </a:spcAft>
        <a:defRPr sz="2700" b="1">
          <a:solidFill>
            <a:srgbClr val="FFFFFF"/>
          </a:solidFill>
          <a:latin typeface="Arial" charset="0"/>
          <a:cs typeface="Arial" charset="0"/>
        </a:defRPr>
      </a:lvl7pPr>
      <a:lvl8pPr marL="1028522" algn="ctr" rtl="0" fontAlgn="base">
        <a:lnSpc>
          <a:spcPct val="90000"/>
        </a:lnSpc>
        <a:spcBef>
          <a:spcPct val="0"/>
        </a:spcBef>
        <a:spcAft>
          <a:spcPct val="0"/>
        </a:spcAft>
        <a:defRPr sz="2700" b="1">
          <a:solidFill>
            <a:srgbClr val="FFFFFF"/>
          </a:solidFill>
          <a:latin typeface="Arial" charset="0"/>
          <a:cs typeface="Arial" charset="0"/>
        </a:defRPr>
      </a:lvl8pPr>
      <a:lvl9pPr marL="1371362" algn="ctr" rtl="0" fontAlgn="base">
        <a:lnSpc>
          <a:spcPct val="90000"/>
        </a:lnSpc>
        <a:spcBef>
          <a:spcPct val="0"/>
        </a:spcBef>
        <a:spcAft>
          <a:spcPct val="0"/>
        </a:spcAft>
        <a:defRPr sz="2700" b="1">
          <a:solidFill>
            <a:srgbClr val="FFFFFF"/>
          </a:solidFill>
          <a:latin typeface="Arial" charset="0"/>
          <a:cs typeface="Arial" charset="0"/>
        </a:defRPr>
      </a:lvl9pPr>
    </p:titleStyle>
    <p:bodyStyle>
      <a:lvl1pPr marL="199990" indent="-199990" algn="l" rtl="0" eaLnBrk="0" fontAlgn="base" hangingPunct="0">
        <a:spcBef>
          <a:spcPct val="80000"/>
        </a:spcBef>
        <a:spcAft>
          <a:spcPct val="0"/>
        </a:spcAft>
        <a:buClr>
          <a:schemeClr val="hlink"/>
        </a:buClr>
        <a:buFont typeface="Symbol" pitchFamily="18" charset="2"/>
        <a:buChar char="·"/>
        <a:defRPr sz="2000" b="1">
          <a:solidFill>
            <a:schemeClr val="tx1"/>
          </a:solidFill>
          <a:latin typeface="+mn-lt"/>
          <a:ea typeface="+mn-ea"/>
          <a:cs typeface="+mn-cs"/>
        </a:defRPr>
      </a:lvl1pPr>
      <a:lvl2pPr marL="674967" indent="-245227" algn="l" rtl="0" eaLnBrk="0" fontAlgn="base" hangingPunct="0">
        <a:spcBef>
          <a:spcPct val="40000"/>
        </a:spcBef>
        <a:spcAft>
          <a:spcPct val="0"/>
        </a:spcAft>
        <a:buClr>
          <a:schemeClr val="tx1"/>
        </a:buClr>
        <a:buChar char="–"/>
        <a:defRPr sz="1800">
          <a:solidFill>
            <a:schemeClr val="tx1"/>
          </a:solidFill>
          <a:latin typeface="+mn-lt"/>
          <a:cs typeface="+mn-cs"/>
        </a:defRPr>
      </a:lvl2pPr>
      <a:lvl3pPr marL="1013047" indent="-161897" algn="l" rtl="0" eaLnBrk="0" fontAlgn="base" hangingPunct="0">
        <a:spcBef>
          <a:spcPct val="20000"/>
        </a:spcBef>
        <a:spcAft>
          <a:spcPct val="0"/>
        </a:spcAft>
        <a:buClr>
          <a:schemeClr val="tx1"/>
        </a:buClr>
        <a:buSzPct val="60000"/>
        <a:buFont typeface="Wingdings" pitchFamily="2" charset="2"/>
        <a:buChar char="u"/>
        <a:defRPr sz="1500">
          <a:solidFill>
            <a:schemeClr val="tx1"/>
          </a:solidFill>
          <a:latin typeface="+mn-lt"/>
          <a:cs typeface="+mn-cs"/>
        </a:defRPr>
      </a:lvl3pPr>
      <a:lvl4pPr marL="1371362" indent="-182135" algn="l" rtl="0" eaLnBrk="0" fontAlgn="base" hangingPunct="0">
        <a:spcBef>
          <a:spcPct val="20000"/>
        </a:spcBef>
        <a:spcAft>
          <a:spcPct val="0"/>
        </a:spcAft>
        <a:buClr>
          <a:schemeClr val="tx1"/>
        </a:buClr>
        <a:buFont typeface="Arial" charset="0"/>
        <a:buChar char="○"/>
        <a:defRPr sz="1500">
          <a:solidFill>
            <a:schemeClr val="tx1"/>
          </a:solidFill>
          <a:latin typeface="+mn-lt"/>
          <a:cs typeface="+mn-cs"/>
        </a:defRPr>
      </a:lvl4pPr>
      <a:lvl5pPr marL="1751105" indent="-171422" algn="r" rtl="0" eaLnBrk="0" fontAlgn="base" hangingPunct="0">
        <a:spcBef>
          <a:spcPct val="20000"/>
        </a:spcBef>
        <a:spcAft>
          <a:spcPct val="0"/>
        </a:spcAft>
        <a:buClr>
          <a:schemeClr val="tx2"/>
        </a:buClr>
        <a:defRPr>
          <a:solidFill>
            <a:schemeClr val="tx1"/>
          </a:solidFill>
          <a:latin typeface="+mn-lt"/>
          <a:cs typeface="+mn-cs"/>
        </a:defRPr>
      </a:lvl5pPr>
      <a:lvl6pPr marL="2093946" indent="-171422" algn="r" rtl="0" fontAlgn="base">
        <a:spcBef>
          <a:spcPct val="20000"/>
        </a:spcBef>
        <a:spcAft>
          <a:spcPct val="0"/>
        </a:spcAft>
        <a:buClr>
          <a:schemeClr val="tx2"/>
        </a:buClr>
        <a:defRPr>
          <a:solidFill>
            <a:schemeClr val="tx1"/>
          </a:solidFill>
          <a:latin typeface="+mn-lt"/>
          <a:cs typeface="+mn-cs"/>
        </a:defRPr>
      </a:lvl6pPr>
      <a:lvl7pPr marL="2436783" indent="-171422" algn="r" rtl="0" fontAlgn="base">
        <a:spcBef>
          <a:spcPct val="20000"/>
        </a:spcBef>
        <a:spcAft>
          <a:spcPct val="0"/>
        </a:spcAft>
        <a:buClr>
          <a:schemeClr val="tx2"/>
        </a:buClr>
        <a:defRPr>
          <a:solidFill>
            <a:schemeClr val="tx1"/>
          </a:solidFill>
          <a:latin typeface="+mn-lt"/>
          <a:cs typeface="+mn-cs"/>
        </a:defRPr>
      </a:lvl7pPr>
      <a:lvl8pPr marL="2779627" indent="-171422" algn="r" rtl="0" fontAlgn="base">
        <a:spcBef>
          <a:spcPct val="20000"/>
        </a:spcBef>
        <a:spcAft>
          <a:spcPct val="0"/>
        </a:spcAft>
        <a:buClr>
          <a:schemeClr val="tx2"/>
        </a:buClr>
        <a:defRPr>
          <a:solidFill>
            <a:schemeClr val="tx1"/>
          </a:solidFill>
          <a:latin typeface="+mn-lt"/>
          <a:cs typeface="+mn-cs"/>
        </a:defRPr>
      </a:lvl8pPr>
      <a:lvl9pPr marL="3122464" indent="-171422" algn="r" rtl="0" fontAlgn="base">
        <a:spcBef>
          <a:spcPct val="20000"/>
        </a:spcBef>
        <a:spcAft>
          <a:spcPct val="0"/>
        </a:spcAft>
        <a:buClr>
          <a:schemeClr val="tx2"/>
        </a:buClr>
        <a:defRPr>
          <a:solidFill>
            <a:schemeClr val="tx1"/>
          </a:solidFill>
          <a:latin typeface="+mn-lt"/>
          <a:cs typeface="+mn-cs"/>
        </a:defRPr>
      </a:lvl9pPr>
    </p:bodyStyle>
    <p:otherStyle>
      <a:defPPr>
        <a:defRPr lang="en-US"/>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80162" name="Rectangle 2"/>
          <p:cNvSpPr>
            <a:spLocks noChangeArrowheads="1"/>
          </p:cNvSpPr>
          <p:nvPr/>
        </p:nvSpPr>
        <p:spPr bwMode="auto">
          <a:xfrm>
            <a:off x="0" y="0"/>
            <a:ext cx="9144000" cy="971550"/>
          </a:xfrm>
          <a:prstGeom prst="rect">
            <a:avLst/>
          </a:prstGeom>
          <a:solidFill>
            <a:srgbClr val="00547E"/>
          </a:solidFill>
          <a:ln w="19050" algn="ctr">
            <a:noFill/>
            <a:miter lim="800000"/>
            <a:headEnd/>
            <a:tailEnd/>
          </a:ln>
        </p:spPr>
        <p:txBody>
          <a:bodyPr wrap="none" lIns="69045" tIns="34529" rIns="69045" bIns="34529" anchor="ctr"/>
          <a:lstStyle/>
          <a:p>
            <a:pPr algn="ctr" eaLnBrk="0" hangingPunct="0">
              <a:defRPr/>
            </a:pPr>
            <a:endParaRPr lang="en-US" sz="1500">
              <a:solidFill>
                <a:srgbClr val="000000"/>
              </a:solidFill>
              <a:cs typeface="Arial"/>
            </a:endParaRPr>
          </a:p>
        </p:txBody>
      </p:sp>
      <p:sp>
        <p:nvSpPr>
          <p:cNvPr id="1027" name="Rectangle 3"/>
          <p:cNvSpPr>
            <a:spLocks noGrp="1" noChangeArrowheads="1"/>
          </p:cNvSpPr>
          <p:nvPr>
            <p:ph type="title"/>
          </p:nvPr>
        </p:nvSpPr>
        <p:spPr bwMode="auto">
          <a:xfrm>
            <a:off x="407996" y="441638"/>
            <a:ext cx="8480425" cy="373949"/>
          </a:xfrm>
          <a:prstGeom prst="rect">
            <a:avLst/>
          </a:prstGeom>
          <a:noFill/>
          <a:ln w="19050">
            <a:noFill/>
            <a:miter lim="800000"/>
            <a:headEnd/>
            <a:tailEnd/>
          </a:ln>
        </p:spPr>
        <p:txBody>
          <a:bodyPr vert="horz" wrap="square" lIns="0" tIns="0" rIns="0" bIns="0" numCol="1" anchor="b" anchorCtr="0" compatLnSpc="1">
            <a:prstTxWarp prst="textNoShape">
              <a:avLst/>
            </a:prstTxWarp>
            <a:spAutoFit/>
          </a:bodyPr>
          <a:lstStyle/>
          <a:p>
            <a:pPr lvl="0"/>
            <a:r>
              <a:rPr lang="en-US"/>
              <a:t>Heading</a:t>
            </a:r>
          </a:p>
        </p:txBody>
      </p:sp>
      <p:sp>
        <p:nvSpPr>
          <p:cNvPr id="1028" name="Rectangle 4"/>
          <p:cNvSpPr>
            <a:spLocks noGrp="1" noChangeArrowheads="1"/>
          </p:cNvSpPr>
          <p:nvPr>
            <p:ph type="body" idx="1"/>
          </p:nvPr>
        </p:nvSpPr>
        <p:spPr bwMode="auto">
          <a:xfrm>
            <a:off x="457207" y="1239441"/>
            <a:ext cx="8461375" cy="35444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71142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rtl="0" eaLnBrk="0" fontAlgn="base" hangingPunct="0">
        <a:lnSpc>
          <a:spcPct val="90000"/>
        </a:lnSpc>
        <a:spcBef>
          <a:spcPct val="0"/>
        </a:spcBef>
        <a:spcAft>
          <a:spcPct val="0"/>
        </a:spcAft>
        <a:defRPr sz="2700" b="1">
          <a:solidFill>
            <a:srgbClr val="FFFFFF"/>
          </a:solidFill>
          <a:latin typeface="+mj-lt"/>
          <a:ea typeface="+mj-ea"/>
          <a:cs typeface="+mj-cs"/>
        </a:defRPr>
      </a:lvl1pPr>
      <a:lvl2pPr algn="ctr" rtl="0" eaLnBrk="0" fontAlgn="base" hangingPunct="0">
        <a:lnSpc>
          <a:spcPct val="90000"/>
        </a:lnSpc>
        <a:spcBef>
          <a:spcPct val="0"/>
        </a:spcBef>
        <a:spcAft>
          <a:spcPct val="0"/>
        </a:spcAft>
        <a:defRPr sz="2700" b="1">
          <a:solidFill>
            <a:srgbClr val="FFFFFF"/>
          </a:solidFill>
          <a:latin typeface="Arial" charset="0"/>
          <a:cs typeface="Arial" charset="0"/>
        </a:defRPr>
      </a:lvl2pPr>
      <a:lvl3pPr algn="ctr" rtl="0" eaLnBrk="0" fontAlgn="base" hangingPunct="0">
        <a:lnSpc>
          <a:spcPct val="90000"/>
        </a:lnSpc>
        <a:spcBef>
          <a:spcPct val="0"/>
        </a:spcBef>
        <a:spcAft>
          <a:spcPct val="0"/>
        </a:spcAft>
        <a:defRPr sz="2700" b="1">
          <a:solidFill>
            <a:srgbClr val="FFFFFF"/>
          </a:solidFill>
          <a:latin typeface="Arial" charset="0"/>
          <a:cs typeface="Arial" charset="0"/>
        </a:defRPr>
      </a:lvl3pPr>
      <a:lvl4pPr algn="ctr" rtl="0" eaLnBrk="0" fontAlgn="base" hangingPunct="0">
        <a:lnSpc>
          <a:spcPct val="90000"/>
        </a:lnSpc>
        <a:spcBef>
          <a:spcPct val="0"/>
        </a:spcBef>
        <a:spcAft>
          <a:spcPct val="0"/>
        </a:spcAft>
        <a:defRPr sz="2700" b="1">
          <a:solidFill>
            <a:srgbClr val="FFFFFF"/>
          </a:solidFill>
          <a:latin typeface="Arial" charset="0"/>
          <a:cs typeface="Arial" charset="0"/>
        </a:defRPr>
      </a:lvl4pPr>
      <a:lvl5pPr algn="ctr" rtl="0" eaLnBrk="0" fontAlgn="base" hangingPunct="0">
        <a:lnSpc>
          <a:spcPct val="90000"/>
        </a:lnSpc>
        <a:spcBef>
          <a:spcPct val="0"/>
        </a:spcBef>
        <a:spcAft>
          <a:spcPct val="0"/>
        </a:spcAft>
        <a:defRPr sz="2700" b="1">
          <a:solidFill>
            <a:srgbClr val="FFFFFF"/>
          </a:solidFill>
          <a:latin typeface="Arial" charset="0"/>
          <a:cs typeface="Arial" charset="0"/>
        </a:defRPr>
      </a:lvl5pPr>
      <a:lvl6pPr marL="342839" algn="ctr" rtl="0" fontAlgn="base">
        <a:lnSpc>
          <a:spcPct val="90000"/>
        </a:lnSpc>
        <a:spcBef>
          <a:spcPct val="0"/>
        </a:spcBef>
        <a:spcAft>
          <a:spcPct val="0"/>
        </a:spcAft>
        <a:defRPr sz="2700" b="1">
          <a:solidFill>
            <a:srgbClr val="FFFFFF"/>
          </a:solidFill>
          <a:latin typeface="Arial" charset="0"/>
          <a:cs typeface="Arial" charset="0"/>
        </a:defRPr>
      </a:lvl6pPr>
      <a:lvl7pPr marL="685681" algn="ctr" rtl="0" fontAlgn="base">
        <a:lnSpc>
          <a:spcPct val="90000"/>
        </a:lnSpc>
        <a:spcBef>
          <a:spcPct val="0"/>
        </a:spcBef>
        <a:spcAft>
          <a:spcPct val="0"/>
        </a:spcAft>
        <a:defRPr sz="2700" b="1">
          <a:solidFill>
            <a:srgbClr val="FFFFFF"/>
          </a:solidFill>
          <a:latin typeface="Arial" charset="0"/>
          <a:cs typeface="Arial" charset="0"/>
        </a:defRPr>
      </a:lvl7pPr>
      <a:lvl8pPr marL="1028522" algn="ctr" rtl="0" fontAlgn="base">
        <a:lnSpc>
          <a:spcPct val="90000"/>
        </a:lnSpc>
        <a:spcBef>
          <a:spcPct val="0"/>
        </a:spcBef>
        <a:spcAft>
          <a:spcPct val="0"/>
        </a:spcAft>
        <a:defRPr sz="2700" b="1">
          <a:solidFill>
            <a:srgbClr val="FFFFFF"/>
          </a:solidFill>
          <a:latin typeface="Arial" charset="0"/>
          <a:cs typeface="Arial" charset="0"/>
        </a:defRPr>
      </a:lvl8pPr>
      <a:lvl9pPr marL="1371362" algn="ctr" rtl="0" fontAlgn="base">
        <a:lnSpc>
          <a:spcPct val="90000"/>
        </a:lnSpc>
        <a:spcBef>
          <a:spcPct val="0"/>
        </a:spcBef>
        <a:spcAft>
          <a:spcPct val="0"/>
        </a:spcAft>
        <a:defRPr sz="2700" b="1">
          <a:solidFill>
            <a:srgbClr val="FFFFFF"/>
          </a:solidFill>
          <a:latin typeface="Arial" charset="0"/>
          <a:cs typeface="Arial" charset="0"/>
        </a:defRPr>
      </a:lvl9pPr>
    </p:titleStyle>
    <p:bodyStyle>
      <a:lvl1pPr marL="199990" indent="-199990" algn="l" rtl="0" eaLnBrk="0" fontAlgn="base" hangingPunct="0">
        <a:spcBef>
          <a:spcPct val="80000"/>
        </a:spcBef>
        <a:spcAft>
          <a:spcPct val="0"/>
        </a:spcAft>
        <a:buClr>
          <a:srgbClr val="00547E"/>
        </a:buClr>
        <a:buFont typeface="Symbol" pitchFamily="18" charset="2"/>
        <a:buChar char="·"/>
        <a:defRPr sz="2000" b="1">
          <a:solidFill>
            <a:schemeClr val="tx1"/>
          </a:solidFill>
          <a:latin typeface="+mn-lt"/>
          <a:ea typeface="+mn-ea"/>
          <a:cs typeface="+mn-cs"/>
        </a:defRPr>
      </a:lvl1pPr>
      <a:lvl2pPr marL="674967" indent="-245227" algn="l" rtl="0" eaLnBrk="0" fontAlgn="base" hangingPunct="0">
        <a:spcBef>
          <a:spcPct val="40000"/>
        </a:spcBef>
        <a:spcAft>
          <a:spcPct val="0"/>
        </a:spcAft>
        <a:buClr>
          <a:srgbClr val="00547E"/>
        </a:buClr>
        <a:buChar char="–"/>
        <a:defRPr sz="1800">
          <a:solidFill>
            <a:schemeClr val="tx1"/>
          </a:solidFill>
          <a:latin typeface="+mn-lt"/>
          <a:cs typeface="+mn-cs"/>
        </a:defRPr>
      </a:lvl2pPr>
      <a:lvl3pPr marL="1013047" indent="-161897" algn="l" rtl="0" eaLnBrk="0" fontAlgn="base" hangingPunct="0">
        <a:spcBef>
          <a:spcPct val="20000"/>
        </a:spcBef>
        <a:spcAft>
          <a:spcPct val="0"/>
        </a:spcAft>
        <a:buClr>
          <a:srgbClr val="00547E"/>
        </a:buClr>
        <a:buSzPct val="60000"/>
        <a:buFont typeface="Wingdings" pitchFamily="2" charset="2"/>
        <a:buChar char="u"/>
        <a:defRPr sz="1500">
          <a:solidFill>
            <a:schemeClr val="tx1"/>
          </a:solidFill>
          <a:latin typeface="+mn-lt"/>
          <a:cs typeface="+mn-cs"/>
        </a:defRPr>
      </a:lvl3pPr>
      <a:lvl4pPr marL="1371362" indent="-182135" algn="l" rtl="0" eaLnBrk="0" fontAlgn="base" hangingPunct="0">
        <a:spcBef>
          <a:spcPct val="20000"/>
        </a:spcBef>
        <a:spcAft>
          <a:spcPct val="0"/>
        </a:spcAft>
        <a:buClr>
          <a:schemeClr val="tx1"/>
        </a:buClr>
        <a:buFont typeface="Arial" charset="0"/>
        <a:buChar char="○"/>
        <a:defRPr sz="1500">
          <a:solidFill>
            <a:schemeClr val="tx1"/>
          </a:solidFill>
          <a:latin typeface="+mn-lt"/>
          <a:cs typeface="+mn-cs"/>
        </a:defRPr>
      </a:lvl4pPr>
      <a:lvl5pPr marL="1751105" indent="-171422" algn="r" rtl="0" eaLnBrk="0" fontAlgn="base" hangingPunct="0">
        <a:spcBef>
          <a:spcPct val="20000"/>
        </a:spcBef>
        <a:spcAft>
          <a:spcPct val="0"/>
        </a:spcAft>
        <a:buClr>
          <a:schemeClr val="tx2"/>
        </a:buClr>
        <a:defRPr>
          <a:solidFill>
            <a:schemeClr val="tx1"/>
          </a:solidFill>
          <a:latin typeface="+mn-lt"/>
          <a:cs typeface="+mn-cs"/>
        </a:defRPr>
      </a:lvl5pPr>
      <a:lvl6pPr marL="2093946" indent="-171422" algn="r" rtl="0" fontAlgn="base">
        <a:spcBef>
          <a:spcPct val="20000"/>
        </a:spcBef>
        <a:spcAft>
          <a:spcPct val="0"/>
        </a:spcAft>
        <a:buClr>
          <a:schemeClr val="tx2"/>
        </a:buClr>
        <a:defRPr>
          <a:solidFill>
            <a:schemeClr val="tx1"/>
          </a:solidFill>
          <a:latin typeface="+mn-lt"/>
          <a:cs typeface="+mn-cs"/>
        </a:defRPr>
      </a:lvl6pPr>
      <a:lvl7pPr marL="2436783" indent="-171422" algn="r" rtl="0" fontAlgn="base">
        <a:spcBef>
          <a:spcPct val="20000"/>
        </a:spcBef>
        <a:spcAft>
          <a:spcPct val="0"/>
        </a:spcAft>
        <a:buClr>
          <a:schemeClr val="tx2"/>
        </a:buClr>
        <a:defRPr>
          <a:solidFill>
            <a:schemeClr val="tx1"/>
          </a:solidFill>
          <a:latin typeface="+mn-lt"/>
          <a:cs typeface="+mn-cs"/>
        </a:defRPr>
      </a:lvl7pPr>
      <a:lvl8pPr marL="2779627" indent="-171422" algn="r" rtl="0" fontAlgn="base">
        <a:spcBef>
          <a:spcPct val="20000"/>
        </a:spcBef>
        <a:spcAft>
          <a:spcPct val="0"/>
        </a:spcAft>
        <a:buClr>
          <a:schemeClr val="tx2"/>
        </a:buClr>
        <a:defRPr>
          <a:solidFill>
            <a:schemeClr val="tx1"/>
          </a:solidFill>
          <a:latin typeface="+mn-lt"/>
          <a:cs typeface="+mn-cs"/>
        </a:defRPr>
      </a:lvl8pPr>
      <a:lvl9pPr marL="3122464" indent="-171422" algn="r" rtl="0" fontAlgn="base">
        <a:spcBef>
          <a:spcPct val="20000"/>
        </a:spcBef>
        <a:spcAft>
          <a:spcPct val="0"/>
        </a:spcAft>
        <a:buClr>
          <a:schemeClr val="tx2"/>
        </a:buClr>
        <a:defRPr>
          <a:solidFill>
            <a:schemeClr val="tx1"/>
          </a:solidFill>
          <a:latin typeface="+mn-lt"/>
          <a:cs typeface="+mn-cs"/>
        </a:defRPr>
      </a:lvl9pPr>
    </p:bodyStyle>
    <p:otherStyle>
      <a:defPPr>
        <a:defRPr lang="en-US"/>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B5AB85-2C60-47F8-AE18-EBD62C1FF5A6}" type="datetimeFigureOut">
              <a:rPr lang="en-GB" smtClean="0">
                <a:solidFill>
                  <a:prstClr val="black">
                    <a:tint val="75000"/>
                  </a:prstClr>
                </a:solidFill>
              </a:rPr>
              <a:pPr defTabSz="914400"/>
              <a:t>16/11/2019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B3E2651-9B5B-451D-9BA9-6D136B10775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66471624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4" tIns="45712" rIns="91424" bIns="45712"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24" tIns="45712" rIns="91424"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24" tIns="45712" rIns="91424" bIns="45712" rtlCol="0" anchor="ctr"/>
          <a:lstStyle>
            <a:lvl1pPr algn="l">
              <a:defRPr sz="1200">
                <a:solidFill>
                  <a:schemeClr val="tx1">
                    <a:tint val="75000"/>
                  </a:schemeClr>
                </a:solidFill>
              </a:defRPr>
            </a:lvl1pPr>
          </a:lstStyle>
          <a:p>
            <a:fld id="{D49A3120-FFAE-4622-B92B-F8791E231E98}" type="datetimeFigureOut">
              <a:rPr lang="en-GB" smtClean="0"/>
              <a:t>16/11/2019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4" tIns="45712" rIns="91424" bIns="45712" rtlCol="0" anchor="ctr"/>
          <a:lstStyle>
            <a:lvl1pPr algn="r">
              <a:defRPr sz="1200">
                <a:solidFill>
                  <a:schemeClr val="tx1">
                    <a:tint val="75000"/>
                  </a:schemeClr>
                </a:solidFill>
              </a:defRPr>
            </a:lvl1pPr>
          </a:lstStyle>
          <a:p>
            <a:fld id="{F9D9356F-A04E-4B1D-ADE0-FC17996DE513}" type="slidenum">
              <a:rPr lang="en-GB" smtClean="0"/>
              <a:t>‹#›</a:t>
            </a:fld>
            <a:endParaRPr lang="en-GB"/>
          </a:p>
        </p:txBody>
      </p:sp>
    </p:spTree>
    <p:extLst>
      <p:ext uri="{BB962C8B-B14F-4D97-AF65-F5344CB8AC3E}">
        <p14:creationId xmlns:p14="http://schemas.microsoft.com/office/powerpoint/2010/main" val="418986887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220"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9142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5" indent="-285694" algn="l" defTabSz="91422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73" indent="-228552" algn="l" defTabSz="91422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80"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91"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96"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08"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16"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24"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3202AB-5784-3F43-9C96-8AFC42F3177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616841C-A03C-B143-BA41-58B2309E69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50A5166-392C-DC44-AAAF-6075C590B91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6517A6-D9BD-CA4F-A52E-703B01DFF104}" type="datetimeFigureOut">
              <a:rPr lang="en-GB" smtClean="0"/>
              <a:t>16/11/2019</a:t>
            </a:fld>
            <a:endParaRPr lang="en-GB"/>
          </a:p>
        </p:txBody>
      </p:sp>
      <p:sp>
        <p:nvSpPr>
          <p:cNvPr id="5" name="Footer Placeholder 4">
            <a:extLst>
              <a:ext uri="{FF2B5EF4-FFF2-40B4-BE49-F238E27FC236}">
                <a16:creationId xmlns:a16="http://schemas.microsoft.com/office/drawing/2014/main" id="{8FFD8883-94FA-A441-A55C-20FAC629025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2B8319-C2F0-F842-9CD4-BFA32E823A3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626D6C-0156-7E47-8292-5E97F80EFB2E}" type="slidenum">
              <a:rPr lang="en-GB" smtClean="0"/>
              <a:t>‹#›</a:t>
            </a:fld>
            <a:endParaRPr lang="en-GB"/>
          </a:p>
        </p:txBody>
      </p:sp>
    </p:spTree>
    <p:extLst>
      <p:ext uri="{BB962C8B-B14F-4D97-AF65-F5344CB8AC3E}">
        <p14:creationId xmlns:p14="http://schemas.microsoft.com/office/powerpoint/2010/main" val="247700983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DA7FD9-3827-AC4C-945F-F85EB5D99F2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E00C0F-B12C-5B4A-AC2E-97B1EA26430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F67AFA-E6F7-D940-BB5E-A7BDF4BC1CC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FD57D4B-079C-3642-9320-5F8A8E3C048F}" type="datetimeFigureOut">
              <a:rPr lang="en-US" smtClean="0"/>
              <a:t>11/16/2019</a:t>
            </a:fld>
            <a:endParaRPr lang="en-US"/>
          </a:p>
        </p:txBody>
      </p:sp>
      <p:sp>
        <p:nvSpPr>
          <p:cNvPr id="5" name="Footer Placeholder 4">
            <a:extLst>
              <a:ext uri="{FF2B5EF4-FFF2-40B4-BE49-F238E27FC236}">
                <a16:creationId xmlns:a16="http://schemas.microsoft.com/office/drawing/2014/main" id="{7B897AFD-6217-C147-B337-AED40178FE0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3663C9-3362-AE4E-AD4A-23794D42B73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8A85A87-6166-9044-933B-833C40FC99A4}" type="slidenum">
              <a:rPr lang="en-US" smtClean="0"/>
              <a:t>‹#›</a:t>
            </a:fld>
            <a:endParaRPr lang="en-US"/>
          </a:p>
        </p:txBody>
      </p:sp>
    </p:spTree>
    <p:extLst>
      <p:ext uri="{BB962C8B-B14F-4D97-AF65-F5344CB8AC3E}">
        <p14:creationId xmlns:p14="http://schemas.microsoft.com/office/powerpoint/2010/main" val="42963162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D49A3120-FFAE-4622-B92B-F8791E231E98}" type="datetimeFigureOut">
              <a:rPr lang="en-GB" smtClean="0"/>
              <a:t>16/11/2019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F9D9356F-A04E-4B1D-ADE0-FC17996DE513}" type="slidenum">
              <a:rPr lang="en-GB" smtClean="0"/>
              <a:t>‹#›</a:t>
            </a:fld>
            <a:endParaRPr lang="en-GB"/>
          </a:p>
        </p:txBody>
      </p:sp>
    </p:spTree>
    <p:extLst>
      <p:ext uri="{BB962C8B-B14F-4D97-AF65-F5344CB8AC3E}">
        <p14:creationId xmlns:p14="http://schemas.microsoft.com/office/powerpoint/2010/main" val="235906727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628650" y="272654"/>
            <a:ext cx="7886700" cy="36828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628650" y="916537"/>
            <a:ext cx="7886700" cy="33969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7879354" y="4382627"/>
            <a:ext cx="1004888" cy="544925"/>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301339" y="4735512"/>
            <a:ext cx="296876" cy="207749"/>
          </a:xfrm>
          <a:prstGeom prst="rect">
            <a:avLst/>
          </a:prstGeom>
          <a:noFill/>
        </p:spPr>
        <p:txBody>
          <a:bodyPr wrap="none" rtlCol="0">
            <a:spAutoFit/>
          </a:bodyPr>
          <a:lstStyle/>
          <a:p>
            <a:fld id="{E10E28FC-07D4-BA4F-AD9D-B327F88D264D}" type="slidenum">
              <a:rPr lang="en-US" sz="750" smtClean="0">
                <a:solidFill>
                  <a:schemeClr val="tx2"/>
                </a:solidFill>
                <a:latin typeface="Lub Dub Medium" panose="020B0603030403020204" pitchFamily="34" charset="77"/>
              </a:rPr>
              <a:t>‹#›</a:t>
            </a:fld>
            <a:endParaRPr lang="en-US" sz="75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17338651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Lst>
  <p:txStyles>
    <p:titleStyle>
      <a:lvl1pPr algn="l" defTabSz="685800" rtl="0" eaLnBrk="1" latinLnBrk="0" hangingPunct="1">
        <a:lnSpc>
          <a:spcPct val="90000"/>
        </a:lnSpc>
        <a:spcBef>
          <a:spcPct val="0"/>
        </a:spcBef>
        <a:buNone/>
        <a:defRPr sz="2100" b="1" i="0" kern="1200" cap="all" baseline="0">
          <a:solidFill>
            <a:schemeClr val="tx2"/>
          </a:solidFill>
          <a:latin typeface="Lub Dub" panose="020B0603030403020204" pitchFamily="34" charset="77"/>
          <a:ea typeface="+mj-ea"/>
          <a:cs typeface="+mj-cs"/>
        </a:defRPr>
      </a:lvl1pPr>
    </p:titleStyle>
    <p:bodyStyle>
      <a:lvl1pPr marL="0" indent="0" algn="l" defTabSz="685800" rtl="0" eaLnBrk="1" latinLnBrk="0" hangingPunct="1">
        <a:lnSpc>
          <a:spcPct val="90000"/>
        </a:lnSpc>
        <a:spcBef>
          <a:spcPts val="1500"/>
        </a:spcBef>
        <a:buFont typeface="Arial" panose="020B0604020202020204" pitchFamily="34" charset="0"/>
        <a:buNone/>
        <a:defRPr sz="1350" kern="1200" cap="all" baseline="0">
          <a:solidFill>
            <a:schemeClr val="accent1"/>
          </a:solidFill>
          <a:latin typeface="Lub Dub Medium" panose="020B0603030403020204" pitchFamily="34" charset="77"/>
          <a:ea typeface="+mn-ea"/>
          <a:cs typeface="+mn-cs"/>
        </a:defRPr>
      </a:lvl1pPr>
      <a:lvl2pPr marL="176213" indent="-171450" algn="l" defTabSz="685800" rtl="0" eaLnBrk="1" latinLnBrk="0" hangingPunct="1">
        <a:lnSpc>
          <a:spcPct val="90000"/>
        </a:lnSpc>
        <a:spcBef>
          <a:spcPts val="750"/>
        </a:spcBef>
        <a:buFont typeface="Arial" panose="020B0604020202020204" pitchFamily="34" charset="0"/>
        <a:buChar char="•"/>
        <a:tabLst/>
        <a:defRPr sz="1350" kern="1200">
          <a:solidFill>
            <a:schemeClr val="tx2"/>
          </a:solidFill>
          <a:latin typeface="Lub Dub Medium" panose="020B0603030403020204" pitchFamily="34" charset="77"/>
          <a:ea typeface="+mn-ea"/>
          <a:cs typeface="+mn-cs"/>
        </a:defRPr>
      </a:lvl2pPr>
      <a:lvl3pPr marL="304800" indent="-128588" algn="l" defTabSz="685800" rtl="0" eaLnBrk="1" latinLnBrk="0" hangingPunct="1">
        <a:lnSpc>
          <a:spcPct val="90000"/>
        </a:lnSpc>
        <a:spcBef>
          <a:spcPts val="375"/>
        </a:spcBef>
        <a:buFont typeface="Arial" panose="020B0604020202020204" pitchFamily="34" charset="0"/>
        <a:buChar char="•"/>
        <a:tabLst/>
        <a:defRPr sz="1200" kern="1200">
          <a:solidFill>
            <a:schemeClr val="tx2"/>
          </a:solidFill>
          <a:latin typeface="Lub Dub Medium" panose="020B0603030403020204" pitchFamily="34" charset="77"/>
          <a:ea typeface="+mn-ea"/>
          <a:cs typeface="+mn-cs"/>
        </a:defRPr>
      </a:lvl3pPr>
      <a:lvl4pPr marL="428625" indent="-123825" algn="l" defTabSz="685800" rtl="0" eaLnBrk="1" latinLnBrk="0" hangingPunct="1">
        <a:lnSpc>
          <a:spcPct val="90000"/>
        </a:lnSpc>
        <a:spcBef>
          <a:spcPts val="375"/>
        </a:spcBef>
        <a:buFont typeface="Arial" panose="020B0604020202020204" pitchFamily="34" charset="0"/>
        <a:buChar char="•"/>
        <a:tabLst/>
        <a:defRPr sz="1050" kern="1200">
          <a:solidFill>
            <a:schemeClr val="tx2"/>
          </a:solidFill>
          <a:latin typeface="Lub Dub Medium" panose="020B0603030403020204" pitchFamily="34" charset="77"/>
          <a:ea typeface="+mn-ea"/>
          <a:cs typeface="+mn-cs"/>
        </a:defRPr>
      </a:lvl4pPr>
      <a:lvl5pPr marL="516731" indent="-88106" algn="l" defTabSz="685800" rtl="0" eaLnBrk="1" latinLnBrk="0" hangingPunct="1">
        <a:lnSpc>
          <a:spcPct val="90000"/>
        </a:lnSpc>
        <a:spcBef>
          <a:spcPts val="375"/>
        </a:spcBef>
        <a:buFont typeface="Arial" panose="020B0604020202020204" pitchFamily="34" charset="0"/>
        <a:buChar char="•"/>
        <a:tabLst/>
        <a:defRPr sz="1050" kern="1200">
          <a:solidFill>
            <a:schemeClr val="tx2"/>
          </a:solidFill>
          <a:latin typeface="Lub Dub Medium" panose="020B06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4.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4.xml"/><Relationship Id="rId5" Type="http://schemas.openxmlformats.org/officeDocument/2006/relationships/chart" Target="../charts/char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79EAE-9126-4725-83FD-8019A2C11073}"/>
              </a:ext>
            </a:extLst>
          </p:cNvPr>
          <p:cNvSpPr txBox="1">
            <a:spLocks/>
          </p:cNvSpPr>
          <p:nvPr/>
        </p:nvSpPr>
        <p:spPr>
          <a:xfrm>
            <a:off x="0" y="374194"/>
            <a:ext cx="9144000" cy="1102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chemeClr val="tx1"/>
                </a:solidFill>
                <a:latin typeface="Gill Sans MT"/>
                <a:ea typeface="+mj-ea"/>
                <a:cs typeface="Gill Sans MT"/>
              </a:defRPr>
            </a:lvl1pPr>
          </a:lstStyle>
          <a:p>
            <a:pPr lvl="0">
              <a:defRPr/>
            </a:pPr>
            <a:r>
              <a:rPr lang="en-US" sz="3200" b="1" u="sng" dirty="0">
                <a:solidFill>
                  <a:srgbClr val="006699"/>
                </a:solidFill>
                <a:latin typeface="Arial" panose="020B0604020202020204" pitchFamily="34" charset="0"/>
                <a:cs typeface="Arial" panose="020B0604020202020204" pitchFamily="34" charset="0"/>
              </a:rPr>
              <a:t>P</a:t>
            </a:r>
            <a:r>
              <a:rPr lang="en-US" sz="3200" b="1" dirty="0">
                <a:solidFill>
                  <a:srgbClr val="006699"/>
                </a:solidFill>
                <a:latin typeface="Arial" panose="020B0604020202020204" pitchFamily="34" charset="0"/>
                <a:cs typeface="Arial" panose="020B0604020202020204" pitchFamily="34" charset="0"/>
              </a:rPr>
              <a:t>rospective comparison of </a:t>
            </a:r>
            <a:r>
              <a:rPr lang="en-US" sz="3200" b="1" u="sng" dirty="0">
                <a:solidFill>
                  <a:srgbClr val="006699"/>
                </a:solidFill>
                <a:latin typeface="Arial" panose="020B0604020202020204" pitchFamily="34" charset="0"/>
                <a:cs typeface="Arial" panose="020B0604020202020204" pitchFamily="34" charset="0"/>
              </a:rPr>
              <a:t>AR</a:t>
            </a:r>
            <a:r>
              <a:rPr lang="en-US" sz="3200" b="1" dirty="0">
                <a:solidFill>
                  <a:srgbClr val="006699"/>
                </a:solidFill>
                <a:latin typeface="Arial" panose="020B0604020202020204" pitchFamily="34" charset="0"/>
                <a:cs typeface="Arial" panose="020B0604020202020204" pitchFamily="34" charset="0"/>
              </a:rPr>
              <a:t>NI with </a:t>
            </a:r>
            <a:r>
              <a:rPr lang="en-US" sz="3200" b="1" u="sng" dirty="0">
                <a:solidFill>
                  <a:srgbClr val="006699"/>
                </a:solidFill>
                <a:latin typeface="Arial" panose="020B0604020202020204" pitchFamily="34" charset="0"/>
                <a:cs typeface="Arial" panose="020B0604020202020204" pitchFamily="34" charset="0"/>
              </a:rPr>
              <a:t>A</a:t>
            </a:r>
            <a:r>
              <a:rPr lang="en-US" sz="3200" b="1" dirty="0">
                <a:solidFill>
                  <a:srgbClr val="006699"/>
                </a:solidFill>
                <a:latin typeface="Arial" panose="020B0604020202020204" pitchFamily="34" charset="0"/>
                <a:cs typeface="Arial" panose="020B0604020202020204" pitchFamily="34" charset="0"/>
              </a:rPr>
              <a:t>RB </a:t>
            </a:r>
            <a:r>
              <a:rPr lang="en-US" sz="3200" b="1" u="sng" dirty="0">
                <a:solidFill>
                  <a:srgbClr val="006699"/>
                </a:solidFill>
                <a:latin typeface="Arial" panose="020B0604020202020204" pitchFamily="34" charset="0"/>
                <a:cs typeface="Arial" panose="020B0604020202020204" pitchFamily="34" charset="0"/>
              </a:rPr>
              <a:t>G</a:t>
            </a:r>
            <a:r>
              <a:rPr lang="en-US" sz="3200" b="1" dirty="0">
                <a:solidFill>
                  <a:srgbClr val="006699"/>
                </a:solidFill>
                <a:latin typeface="Arial" panose="020B0604020202020204" pitchFamily="34" charset="0"/>
                <a:cs typeface="Arial" panose="020B0604020202020204" pitchFamily="34" charset="0"/>
              </a:rPr>
              <a:t>lobal </a:t>
            </a:r>
            <a:r>
              <a:rPr lang="en-US" sz="3200" b="1" u="sng" dirty="0">
                <a:solidFill>
                  <a:srgbClr val="006699"/>
                </a:solidFill>
                <a:latin typeface="Arial" panose="020B0604020202020204" pitchFamily="34" charset="0"/>
                <a:cs typeface="Arial" panose="020B0604020202020204" pitchFamily="34" charset="0"/>
              </a:rPr>
              <a:t>O</a:t>
            </a:r>
            <a:r>
              <a:rPr lang="en-US" sz="3200" b="1" dirty="0">
                <a:solidFill>
                  <a:srgbClr val="006699"/>
                </a:solidFill>
                <a:latin typeface="Arial" panose="020B0604020202020204" pitchFamily="34" charset="0"/>
                <a:cs typeface="Arial" panose="020B0604020202020204" pitchFamily="34" charset="0"/>
              </a:rPr>
              <a:t>utcomes in heart failure with preserved </a:t>
            </a:r>
            <a:r>
              <a:rPr lang="en-US" sz="3200" b="1" dirty="0" err="1">
                <a:solidFill>
                  <a:srgbClr val="006699"/>
                </a:solidFill>
                <a:latin typeface="Arial" panose="020B0604020202020204" pitchFamily="34" charset="0"/>
                <a:cs typeface="Arial" panose="020B0604020202020204" pitchFamily="34" charset="0"/>
              </a:rPr>
              <a:t>ejectio</a:t>
            </a:r>
            <a:r>
              <a:rPr lang="en-US" sz="3200" b="1" u="sng" dirty="0" err="1">
                <a:solidFill>
                  <a:srgbClr val="006699"/>
                </a:solidFill>
                <a:latin typeface="Arial" panose="020B0604020202020204" pitchFamily="34" charset="0"/>
                <a:cs typeface="Arial" panose="020B0604020202020204" pitchFamily="34" charset="0"/>
              </a:rPr>
              <a:t>N</a:t>
            </a:r>
            <a:r>
              <a:rPr lang="en-US" sz="3200" b="1" dirty="0">
                <a:solidFill>
                  <a:srgbClr val="006699"/>
                </a:solidFill>
                <a:latin typeface="Arial" panose="020B0604020202020204" pitchFamily="34" charset="0"/>
                <a:cs typeface="Arial" panose="020B0604020202020204" pitchFamily="34" charset="0"/>
              </a:rPr>
              <a:t> fraction </a:t>
            </a:r>
            <a:r>
              <a:rPr lang="en-GB" sz="3200" b="1" dirty="0">
                <a:solidFill>
                  <a:srgbClr val="006699"/>
                </a:solidFill>
                <a:latin typeface="Arial" panose="020B0604020202020204" pitchFamily="34" charset="0"/>
                <a:cs typeface="Arial" panose="020B0604020202020204" pitchFamily="34" charset="0"/>
              </a:rPr>
              <a:t>(PARAGON-HF) </a:t>
            </a:r>
          </a:p>
        </p:txBody>
      </p:sp>
      <p:sp>
        <p:nvSpPr>
          <p:cNvPr id="5" name="Subtitle 4">
            <a:extLst>
              <a:ext uri="{FF2B5EF4-FFF2-40B4-BE49-F238E27FC236}">
                <a16:creationId xmlns:a16="http://schemas.microsoft.com/office/drawing/2014/main" id="{2F1537E1-257D-488A-A715-877948D2192D}"/>
              </a:ext>
            </a:extLst>
          </p:cNvPr>
          <p:cNvSpPr txBox="1">
            <a:spLocks/>
          </p:cNvSpPr>
          <p:nvPr/>
        </p:nvSpPr>
        <p:spPr>
          <a:xfrm>
            <a:off x="254797" y="2640890"/>
            <a:ext cx="8782062" cy="13144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Gill Sans MT"/>
                <a:ea typeface="+mn-ea"/>
                <a:cs typeface="Gill Sans MT"/>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Gill Sans MT"/>
                <a:ea typeface="+mn-ea"/>
                <a:cs typeface="Gill Sans MT"/>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 typeface="Arial"/>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J McMurray</a:t>
            </a:r>
            <a:r>
              <a:rPr lang="en-GB" sz="2000" dirty="0">
                <a:solidFill>
                  <a:sysClr val="windowText" lastClr="000000"/>
                </a:solidFill>
                <a:latin typeface="Arial" panose="020B0604020202020204" pitchFamily="34" charset="0"/>
                <a:cs typeface="Arial" panose="020B0604020202020204" pitchFamily="34" charset="0"/>
              </a:rPr>
              <a:t>, A Jackson, C Lam, M Redfield, I Anand, J Ge, M Lefkowitz, A </a:t>
            </a:r>
            <a:r>
              <a:rPr lang="en-GB" sz="2000" dirty="0" err="1">
                <a:solidFill>
                  <a:sysClr val="windowText" lastClr="000000"/>
                </a:solidFill>
                <a:latin typeface="Arial" panose="020B0604020202020204" pitchFamily="34" charset="0"/>
                <a:cs typeface="Arial" panose="020B0604020202020204" pitchFamily="34" charset="0"/>
              </a:rPr>
              <a:t>Maggioni</a:t>
            </a:r>
            <a:r>
              <a:rPr lang="en-GB" sz="2000" dirty="0">
                <a:solidFill>
                  <a:sysClr val="windowText" lastClr="000000"/>
                </a:solidFill>
                <a:latin typeface="Arial" panose="020B0604020202020204" pitchFamily="34" charset="0"/>
                <a:cs typeface="Arial" panose="020B0604020202020204" pitchFamily="34" charset="0"/>
              </a:rPr>
              <a:t>, F Martinez, M Packer, M Pfeffer, B Pieske, A </a:t>
            </a:r>
            <a:r>
              <a:rPr lang="en-GB" sz="2000" dirty="0" err="1">
                <a:solidFill>
                  <a:sysClr val="windowText" lastClr="000000"/>
                </a:solidFill>
                <a:latin typeface="Arial" panose="020B0604020202020204" pitchFamily="34" charset="0"/>
                <a:cs typeface="Arial" panose="020B0604020202020204" pitchFamily="34" charset="0"/>
              </a:rPr>
              <a:t>Rizkala</a:t>
            </a:r>
            <a:r>
              <a:rPr lang="en-GB" sz="2000" dirty="0">
                <a:solidFill>
                  <a:sysClr val="windowText" lastClr="000000"/>
                </a:solidFill>
                <a:latin typeface="Arial" panose="020B0604020202020204" pitchFamily="34" charset="0"/>
                <a:cs typeface="Arial" panose="020B0604020202020204" pitchFamily="34" charset="0"/>
              </a:rPr>
              <a:t>, S Sabarwal, A Shah, S Shah, V Shi, D van Veldhuisen, F Zannad, M Zile, M Cikes, E </a:t>
            </a:r>
            <a:r>
              <a:rPr lang="en-GB" sz="2000" dirty="0" err="1">
                <a:solidFill>
                  <a:sysClr val="windowText" lastClr="000000"/>
                </a:solidFill>
                <a:latin typeface="Arial" panose="020B0604020202020204" pitchFamily="34" charset="0"/>
                <a:cs typeface="Arial" panose="020B0604020202020204" pitchFamily="34" charset="0"/>
              </a:rPr>
              <a:t>Goncalvesova</a:t>
            </a:r>
            <a:r>
              <a:rPr lang="en-GB" sz="2000" dirty="0">
                <a:solidFill>
                  <a:sysClr val="windowText" lastClr="000000"/>
                </a:solidFill>
                <a:latin typeface="Arial" panose="020B0604020202020204" pitchFamily="34" charset="0"/>
                <a:cs typeface="Arial" panose="020B0604020202020204" pitchFamily="34" charset="0"/>
              </a:rPr>
              <a:t>, T </a:t>
            </a:r>
            <a:r>
              <a:rPr lang="en-GB" sz="2000" dirty="0" err="1">
                <a:solidFill>
                  <a:sysClr val="windowText" lastClr="000000"/>
                </a:solidFill>
                <a:latin typeface="Arial" panose="020B0604020202020204" pitchFamily="34" charset="0"/>
                <a:cs typeface="Arial" panose="020B0604020202020204" pitchFamily="34" charset="0"/>
              </a:rPr>
              <a:t>Katova</a:t>
            </a:r>
            <a:r>
              <a:rPr lang="en-GB" sz="2000" dirty="0">
                <a:solidFill>
                  <a:sysClr val="windowText" lastClr="000000"/>
                </a:solidFill>
                <a:latin typeface="Arial" panose="020B0604020202020204" pitchFamily="34" charset="0"/>
                <a:cs typeface="Arial" panose="020B0604020202020204" pitchFamily="34" charset="0"/>
              </a:rPr>
              <a:t>, A </a:t>
            </a:r>
            <a:r>
              <a:rPr lang="en-GB" sz="2000" dirty="0" err="1">
                <a:solidFill>
                  <a:sysClr val="windowText" lastClr="000000"/>
                </a:solidFill>
                <a:latin typeface="Arial" panose="020B0604020202020204" pitchFamily="34" charset="0"/>
                <a:cs typeface="Arial" panose="020B0604020202020204" pitchFamily="34" charset="0"/>
              </a:rPr>
              <a:t>Kosztin</a:t>
            </a:r>
            <a:r>
              <a:rPr lang="en-GB" sz="2000" dirty="0">
                <a:solidFill>
                  <a:sysClr val="windowText" lastClr="000000"/>
                </a:solidFill>
                <a:latin typeface="Arial" panose="020B0604020202020204" pitchFamily="34" charset="0"/>
                <a:cs typeface="Arial" panose="020B0604020202020204" pitchFamily="34" charset="0"/>
              </a:rPr>
              <a:t>, M Lelonek, N Sweitzer, O Vardeny, </a:t>
            </a:r>
          </a:p>
          <a:p>
            <a:pPr marL="0" marR="0" lvl="0" indent="0" algn="ctr" defTabSz="457200" rtl="0" eaLnBrk="1" fontAlgn="auto" latinLnBrk="0" hangingPunct="1">
              <a:lnSpc>
                <a:spcPct val="100000"/>
              </a:lnSpc>
              <a:spcBef>
                <a:spcPct val="0"/>
              </a:spcBef>
              <a:spcAft>
                <a:spcPts val="0"/>
              </a:spcAft>
              <a:buClrTx/>
              <a:buSzTx/>
              <a:buFont typeface="Arial"/>
              <a:buNone/>
              <a:tabLst/>
              <a:defRPr/>
            </a:pPr>
            <a:r>
              <a:rPr lang="en-GB" sz="2000" dirty="0">
                <a:solidFill>
                  <a:sysClr val="windowText" lastClr="000000"/>
                </a:solidFill>
                <a:latin typeface="Arial" panose="020B0604020202020204" pitchFamily="34" charset="0"/>
                <a:cs typeface="Arial" panose="020B0604020202020204" pitchFamily="34" charset="0"/>
              </a:rPr>
              <a:t>B Claggett, P Jhund, S Solomon</a:t>
            </a:r>
            <a:endParaRPr kumimoji="0" lang="en-US" sz="2000" b="0" i="0" u="none" strike="noStrike" kern="1200" cap="none" spc="0" normalizeH="0" baseline="0" noProof="0" dirty="0">
              <a:ln>
                <a:noFill/>
              </a:ln>
              <a:solidFill>
                <a:sysClr val="windowText" lastClr="000000">
                  <a:tint val="75000"/>
                </a:sysClr>
              </a:solidFill>
              <a:effectLst/>
              <a:uLnTx/>
              <a:uFillTx/>
              <a:latin typeface="Arial" panose="020B0604020202020204" pitchFamily="34" charset="0"/>
              <a:ea typeface="+mn-ea"/>
              <a:cs typeface="Arial" panose="020B0604020202020204" pitchFamily="34" charset="0"/>
            </a:endParaRPr>
          </a:p>
        </p:txBody>
      </p:sp>
      <p:pic>
        <p:nvPicPr>
          <p:cNvPr id="7" name="Picture 4" descr="The University of Glasgow">
            <a:extLst>
              <a:ext uri="{FF2B5EF4-FFF2-40B4-BE49-F238E27FC236}">
                <a16:creationId xmlns:a16="http://schemas.microsoft.com/office/drawing/2014/main" id="{D7649471-64E5-4081-8AF7-F3BC9E464138}"/>
              </a:ext>
            </a:extLst>
          </p:cNvPr>
          <p:cNvPicPr>
            <a:picLocks noChangeAspect="1" noChangeArrowheads="1"/>
          </p:cNvPicPr>
          <p:nvPr/>
        </p:nvPicPr>
        <p:blipFill>
          <a:blip r:embed="rId2" cstate="print"/>
          <a:srcRect/>
          <a:stretch>
            <a:fillRect/>
          </a:stretch>
        </p:blipFill>
        <p:spPr bwMode="auto">
          <a:xfrm>
            <a:off x="254797" y="4559125"/>
            <a:ext cx="1569239" cy="489196"/>
          </a:xfrm>
          <a:prstGeom prst="rect">
            <a:avLst/>
          </a:prstGeom>
          <a:noFill/>
          <a:ln w="9525">
            <a:noFill/>
            <a:miter lim="800000"/>
            <a:headEnd/>
            <a:tailEnd/>
          </a:ln>
        </p:spPr>
      </p:pic>
      <p:sp>
        <p:nvSpPr>
          <p:cNvPr id="2" name="Rectangle 1">
            <a:extLst>
              <a:ext uri="{FF2B5EF4-FFF2-40B4-BE49-F238E27FC236}">
                <a16:creationId xmlns:a16="http://schemas.microsoft.com/office/drawing/2014/main" id="{83223482-D3A4-42B0-8BD3-11D58ACC82CF}"/>
              </a:ext>
            </a:extLst>
          </p:cNvPr>
          <p:cNvSpPr/>
          <p:nvPr/>
        </p:nvSpPr>
        <p:spPr>
          <a:xfrm>
            <a:off x="0" y="1766414"/>
            <a:ext cx="9144000" cy="584775"/>
          </a:xfrm>
          <a:prstGeom prst="rect">
            <a:avLst/>
          </a:prstGeom>
        </p:spPr>
        <p:txBody>
          <a:bodyPr wrap="square">
            <a:spAutoFit/>
          </a:bodyPr>
          <a:lstStyle/>
          <a:p>
            <a:pPr lvl="0" algn="ctr">
              <a:defRPr/>
            </a:pPr>
            <a:r>
              <a:rPr lang="en-GB" sz="3200" dirty="0">
                <a:solidFill>
                  <a:srgbClr val="006699"/>
                </a:solidFill>
                <a:latin typeface="Arial" panose="020B0604020202020204" pitchFamily="34" charset="0"/>
                <a:cs typeface="Arial" panose="020B0604020202020204" pitchFamily="34" charset="0"/>
              </a:rPr>
              <a:t>Comparison of outcomes in women and men</a:t>
            </a:r>
            <a:endParaRPr lang="en-US" sz="3200" dirty="0">
              <a:solidFill>
                <a:srgbClr val="006699"/>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12821D0-7813-467D-B0C3-E12856EA7C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3069" y="4482635"/>
            <a:ext cx="2237862" cy="56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0EDAE6A8-F591-44AE-91B6-4C7FE1FC4DA9}"/>
              </a:ext>
            </a:extLst>
          </p:cNvPr>
          <p:cNvGrpSpPr/>
          <p:nvPr/>
        </p:nvGrpSpPr>
        <p:grpSpPr>
          <a:xfrm>
            <a:off x="7911696" y="4520879"/>
            <a:ext cx="977507" cy="565687"/>
            <a:chOff x="181541" y="5915811"/>
            <a:chExt cx="1306021" cy="698384"/>
          </a:xfrm>
        </p:grpSpPr>
        <p:pic>
          <p:nvPicPr>
            <p:cNvPr id="10" name="Picture 45" descr="harvard">
              <a:extLst>
                <a:ext uri="{FF2B5EF4-FFF2-40B4-BE49-F238E27FC236}">
                  <a16:creationId xmlns:a16="http://schemas.microsoft.com/office/drawing/2014/main" id="{2F4D3315-F6B8-4E18-847A-5F18C8B70E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385" y="5915811"/>
              <a:ext cx="582177" cy="69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6" descr="BWH logo - no background - GIF">
              <a:extLst>
                <a:ext uri="{FF2B5EF4-FFF2-40B4-BE49-F238E27FC236}">
                  <a16:creationId xmlns:a16="http://schemas.microsoft.com/office/drawing/2014/main" id="{87BBC814-95FB-48C6-8815-DBD60443AE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541" y="5915811"/>
              <a:ext cx="604620" cy="69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C5A7CCA0-4B70-4143-9FB6-6DD5955AED58}"/>
              </a:ext>
            </a:extLst>
          </p:cNvPr>
          <p:cNvSpPr txBox="1"/>
          <p:nvPr/>
        </p:nvSpPr>
        <p:spPr>
          <a:xfrm>
            <a:off x="3761544" y="0"/>
            <a:ext cx="4691922" cy="369332"/>
          </a:xfrm>
          <a:prstGeom prst="rect">
            <a:avLst/>
          </a:prstGeom>
          <a:noFill/>
        </p:spPr>
        <p:txBody>
          <a:bodyPr wrap="square" rtlCol="0">
            <a:spAutoFit/>
          </a:bodyPr>
          <a:lstStyle/>
          <a:p>
            <a:r>
              <a:rPr lang="en-US" b="1" dirty="0">
                <a:solidFill>
                  <a:srgbClr val="FF0000"/>
                </a:solidFill>
                <a:latin typeface="Lub Dub Medium" panose="020B0603030403020204" pitchFamily="34" charset="0"/>
              </a:rPr>
              <a:t>EMBARGOED for 10:45 a.m. ET 11/17/19</a:t>
            </a:r>
          </a:p>
        </p:txBody>
      </p:sp>
    </p:spTree>
    <p:extLst>
      <p:ext uri="{BB962C8B-B14F-4D97-AF65-F5344CB8AC3E}">
        <p14:creationId xmlns:p14="http://schemas.microsoft.com/office/powerpoint/2010/main" val="100000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F5FB2-2A05-4FEB-941F-CBCE1E94E479}"/>
              </a:ext>
            </a:extLst>
          </p:cNvPr>
          <p:cNvPicPr>
            <a:picLocks noChangeAspect="1"/>
          </p:cNvPicPr>
          <p:nvPr/>
        </p:nvPicPr>
        <p:blipFill rotWithShape="1">
          <a:blip r:embed="rId2"/>
          <a:srcRect t="4377" b="50000"/>
          <a:stretch/>
        </p:blipFill>
        <p:spPr>
          <a:xfrm>
            <a:off x="102054" y="2035969"/>
            <a:ext cx="8939892" cy="2928937"/>
          </a:xfrm>
          <a:prstGeom prst="rect">
            <a:avLst/>
          </a:prstGeom>
        </p:spPr>
      </p:pic>
      <p:sp>
        <p:nvSpPr>
          <p:cNvPr id="3" name="Title 4">
            <a:extLst>
              <a:ext uri="{FF2B5EF4-FFF2-40B4-BE49-F238E27FC236}">
                <a16:creationId xmlns:a16="http://schemas.microsoft.com/office/drawing/2014/main" id="{E953910E-9F28-4276-A9F7-7442C69BD8CF}"/>
              </a:ext>
            </a:extLst>
          </p:cNvPr>
          <p:cNvSpPr txBox="1">
            <a:spLocks/>
          </p:cNvSpPr>
          <p:nvPr/>
        </p:nvSpPr>
        <p:spPr bwMode="auto">
          <a:xfrm>
            <a:off x="9524" y="2929"/>
            <a:ext cx="9134475" cy="997196"/>
          </a:xfrm>
          <a:prstGeom prst="rect">
            <a:avLst/>
          </a:prstGeom>
          <a:noFill/>
          <a:ln w="19050">
            <a:noFill/>
            <a:miter lim="800000"/>
            <a:headEnd/>
            <a:tailEnd/>
          </a:ln>
        </p:spPr>
        <p:txBody>
          <a:bodyPr wrap="square" lIns="0" tIns="0" rIns="0" bIns="0" anchor="b">
            <a:spAutoFit/>
          </a:bodyPr>
          <a:lstStyle>
            <a:lvl1pPr algn="ctr" rtl="0" eaLnBrk="0" fontAlgn="base" hangingPunct="0">
              <a:lnSpc>
                <a:spcPct val="90000"/>
              </a:lnSpc>
              <a:spcBef>
                <a:spcPct val="0"/>
              </a:spcBef>
              <a:spcAft>
                <a:spcPct val="0"/>
              </a:spcAft>
              <a:defRPr sz="3600" b="1">
                <a:solidFill>
                  <a:srgbClr val="FFFFFF"/>
                </a:solidFill>
                <a:latin typeface="+mj-lt"/>
                <a:ea typeface="+mj-ea"/>
                <a:cs typeface="+mj-cs"/>
              </a:defRPr>
            </a:lvl1pPr>
            <a:lvl2pPr algn="ctr" rtl="0" eaLnBrk="0" fontAlgn="base" hangingPunct="0">
              <a:lnSpc>
                <a:spcPct val="90000"/>
              </a:lnSpc>
              <a:spcBef>
                <a:spcPct val="0"/>
              </a:spcBef>
              <a:spcAft>
                <a:spcPct val="0"/>
              </a:spcAft>
              <a:defRPr sz="3600" b="1">
                <a:solidFill>
                  <a:srgbClr val="FFFFFF"/>
                </a:solidFill>
                <a:latin typeface="Arial" charset="0"/>
                <a:cs typeface="Arial" charset="0"/>
              </a:defRPr>
            </a:lvl2pPr>
            <a:lvl3pPr algn="ctr" rtl="0" eaLnBrk="0" fontAlgn="base" hangingPunct="0">
              <a:lnSpc>
                <a:spcPct val="90000"/>
              </a:lnSpc>
              <a:spcBef>
                <a:spcPct val="0"/>
              </a:spcBef>
              <a:spcAft>
                <a:spcPct val="0"/>
              </a:spcAft>
              <a:defRPr sz="3600" b="1">
                <a:solidFill>
                  <a:srgbClr val="FFFFFF"/>
                </a:solidFill>
                <a:latin typeface="Arial" charset="0"/>
                <a:cs typeface="Arial" charset="0"/>
              </a:defRPr>
            </a:lvl3pPr>
            <a:lvl4pPr algn="ctr" rtl="0" eaLnBrk="0" fontAlgn="base" hangingPunct="0">
              <a:lnSpc>
                <a:spcPct val="90000"/>
              </a:lnSpc>
              <a:spcBef>
                <a:spcPct val="0"/>
              </a:spcBef>
              <a:spcAft>
                <a:spcPct val="0"/>
              </a:spcAft>
              <a:defRPr sz="3600" b="1">
                <a:solidFill>
                  <a:srgbClr val="FFFFFF"/>
                </a:solidFill>
                <a:latin typeface="Arial" charset="0"/>
                <a:cs typeface="Arial" charset="0"/>
              </a:defRPr>
            </a:lvl4pPr>
            <a:lvl5pPr algn="ctr" rtl="0" eaLnBrk="0" fontAlgn="base" hangingPunct="0">
              <a:lnSpc>
                <a:spcPct val="90000"/>
              </a:lnSpc>
              <a:spcBef>
                <a:spcPct val="0"/>
              </a:spcBef>
              <a:spcAft>
                <a:spcPct val="0"/>
              </a:spcAft>
              <a:defRPr sz="3600" b="1">
                <a:solidFill>
                  <a:srgbClr val="FFFFFF"/>
                </a:solidFill>
                <a:latin typeface="Arial" charset="0"/>
                <a:cs typeface="Arial" charset="0"/>
              </a:defRPr>
            </a:lvl5pPr>
            <a:lvl6pPr marL="457200" algn="ctr" rtl="0" fontAlgn="base">
              <a:lnSpc>
                <a:spcPct val="90000"/>
              </a:lnSpc>
              <a:spcBef>
                <a:spcPct val="0"/>
              </a:spcBef>
              <a:spcAft>
                <a:spcPct val="0"/>
              </a:spcAft>
              <a:defRPr sz="3600" b="1">
                <a:solidFill>
                  <a:srgbClr val="FFFFFF"/>
                </a:solidFill>
                <a:latin typeface="Arial" charset="0"/>
                <a:cs typeface="Arial" charset="0"/>
              </a:defRPr>
            </a:lvl6pPr>
            <a:lvl7pPr marL="914400" algn="ctr" rtl="0" fontAlgn="base">
              <a:lnSpc>
                <a:spcPct val="90000"/>
              </a:lnSpc>
              <a:spcBef>
                <a:spcPct val="0"/>
              </a:spcBef>
              <a:spcAft>
                <a:spcPct val="0"/>
              </a:spcAft>
              <a:defRPr sz="3600" b="1">
                <a:solidFill>
                  <a:srgbClr val="FFFFFF"/>
                </a:solidFill>
                <a:latin typeface="Arial" charset="0"/>
                <a:cs typeface="Arial" charset="0"/>
              </a:defRPr>
            </a:lvl7pPr>
            <a:lvl8pPr marL="1371600" algn="ctr" rtl="0" fontAlgn="base">
              <a:lnSpc>
                <a:spcPct val="90000"/>
              </a:lnSpc>
              <a:spcBef>
                <a:spcPct val="0"/>
              </a:spcBef>
              <a:spcAft>
                <a:spcPct val="0"/>
              </a:spcAft>
              <a:defRPr sz="3600" b="1">
                <a:solidFill>
                  <a:srgbClr val="FFFFFF"/>
                </a:solidFill>
                <a:latin typeface="Arial" charset="0"/>
                <a:cs typeface="Arial" charset="0"/>
              </a:defRPr>
            </a:lvl8pPr>
            <a:lvl9pPr marL="1828800" algn="ctr" rtl="0" fontAlgn="base">
              <a:lnSpc>
                <a:spcPct val="90000"/>
              </a:lnSpc>
              <a:spcBef>
                <a:spcPct val="0"/>
              </a:spcBef>
              <a:spcAft>
                <a:spcPct val="0"/>
              </a:spcAft>
              <a:defRPr sz="3600" b="1">
                <a:solidFill>
                  <a:srgbClr val="FFFFFF"/>
                </a:solidFill>
                <a:latin typeface="Arial" charset="0"/>
                <a:cs typeface="Arial" charset="0"/>
              </a:defRPr>
            </a:lvl9pPr>
          </a:lstStyle>
          <a:p>
            <a:pPr defTabSz="914378">
              <a:defRPr/>
            </a:pPr>
            <a:r>
              <a:rPr lang="en-GB" kern="0" dirty="0">
                <a:solidFill>
                  <a:srgbClr val="006699"/>
                </a:solidFill>
                <a:latin typeface="Arial" panose="020B0604020202020204" pitchFamily="34" charset="0"/>
                <a:cs typeface="Arial" panose="020B0604020202020204" pitchFamily="34" charset="0"/>
              </a:rPr>
              <a:t>Treatment effect according to </a:t>
            </a:r>
          </a:p>
          <a:p>
            <a:pPr defTabSz="914378">
              <a:defRPr/>
            </a:pPr>
            <a:r>
              <a:rPr lang="en-GB" kern="0" dirty="0">
                <a:solidFill>
                  <a:srgbClr val="006699"/>
                </a:solidFill>
                <a:latin typeface="Arial" panose="020B0604020202020204" pitchFamily="34" charset="0"/>
                <a:cs typeface="Arial" panose="020B0604020202020204" pitchFamily="34" charset="0"/>
              </a:rPr>
              <a:t>baseline LVEF</a:t>
            </a:r>
          </a:p>
        </p:txBody>
      </p:sp>
      <p:sp>
        <p:nvSpPr>
          <p:cNvPr id="4" name="Title 3">
            <a:extLst>
              <a:ext uri="{FF2B5EF4-FFF2-40B4-BE49-F238E27FC236}">
                <a16:creationId xmlns:a16="http://schemas.microsoft.com/office/drawing/2014/main" id="{77AB7918-A5DE-414B-BD25-7612C9DEB464}"/>
              </a:ext>
            </a:extLst>
          </p:cNvPr>
          <p:cNvSpPr txBox="1">
            <a:spLocks/>
          </p:cNvSpPr>
          <p:nvPr/>
        </p:nvSpPr>
        <p:spPr>
          <a:xfrm>
            <a:off x="61912" y="1009650"/>
            <a:ext cx="9082088" cy="642938"/>
          </a:xfrm>
          <a:prstGeom prst="rect">
            <a:avLst/>
          </a:prstGeom>
          <a:solidFill>
            <a:schemeClr val="bg1"/>
          </a:solidFill>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defTabSz="685750">
              <a:defRPr/>
            </a:pPr>
            <a:r>
              <a:rPr lang="en-GB" sz="2800" dirty="0">
                <a:solidFill>
                  <a:srgbClr val="006699"/>
                </a:solidFill>
                <a:latin typeface="Arial" panose="020B0604020202020204" pitchFamily="34" charset="0"/>
                <a:cs typeface="Arial" panose="020B0604020202020204" pitchFamily="34" charset="0"/>
              </a:rPr>
              <a:t>Primary composite outcome</a:t>
            </a:r>
          </a:p>
        </p:txBody>
      </p:sp>
      <p:sp>
        <p:nvSpPr>
          <p:cNvPr id="5" name="Title 3">
            <a:extLst>
              <a:ext uri="{FF2B5EF4-FFF2-40B4-BE49-F238E27FC236}">
                <a16:creationId xmlns:a16="http://schemas.microsoft.com/office/drawing/2014/main" id="{43EB26BD-1F45-4695-8FB0-D62AE8B2193B}"/>
              </a:ext>
            </a:extLst>
          </p:cNvPr>
          <p:cNvSpPr txBox="1">
            <a:spLocks/>
          </p:cNvSpPr>
          <p:nvPr/>
        </p:nvSpPr>
        <p:spPr>
          <a:xfrm>
            <a:off x="909638" y="1590674"/>
            <a:ext cx="3095625" cy="642938"/>
          </a:xfrm>
          <a:prstGeom prst="rect">
            <a:avLst/>
          </a:prstGeom>
          <a:noFill/>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defTabSz="685750">
              <a:defRPr/>
            </a:pPr>
            <a:r>
              <a:rPr lang="en-GB" sz="2800" b="1" dirty="0">
                <a:solidFill>
                  <a:prstClr val="black"/>
                </a:solidFill>
                <a:latin typeface="Arial" panose="020B0604020202020204" pitchFamily="34" charset="0"/>
                <a:cs typeface="Arial" panose="020B0604020202020204" pitchFamily="34" charset="0"/>
              </a:rPr>
              <a:t>Women</a:t>
            </a:r>
          </a:p>
        </p:txBody>
      </p:sp>
      <p:sp>
        <p:nvSpPr>
          <p:cNvPr id="6" name="Title 3">
            <a:extLst>
              <a:ext uri="{FF2B5EF4-FFF2-40B4-BE49-F238E27FC236}">
                <a16:creationId xmlns:a16="http://schemas.microsoft.com/office/drawing/2014/main" id="{EE153F09-E31A-4D5C-AFDE-8FF11FB7E9DC}"/>
              </a:ext>
            </a:extLst>
          </p:cNvPr>
          <p:cNvSpPr txBox="1">
            <a:spLocks/>
          </p:cNvSpPr>
          <p:nvPr/>
        </p:nvSpPr>
        <p:spPr>
          <a:xfrm>
            <a:off x="5579268" y="1590674"/>
            <a:ext cx="2557464" cy="642938"/>
          </a:xfrm>
          <a:prstGeom prst="rect">
            <a:avLst/>
          </a:prstGeom>
          <a:noFill/>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defTabSz="685750">
              <a:defRPr/>
            </a:pPr>
            <a:r>
              <a:rPr lang="en-GB" sz="2800" b="1" dirty="0">
                <a:solidFill>
                  <a:prstClr val="black"/>
                </a:solidFill>
                <a:latin typeface="Arial" panose="020B0604020202020204" pitchFamily="34" charset="0"/>
                <a:cs typeface="Arial" panose="020B0604020202020204" pitchFamily="34" charset="0"/>
              </a:rPr>
              <a:t>Men</a:t>
            </a:r>
          </a:p>
        </p:txBody>
      </p:sp>
      <p:cxnSp>
        <p:nvCxnSpPr>
          <p:cNvPr id="7" name="Straight Arrow Connector 6">
            <a:extLst>
              <a:ext uri="{FF2B5EF4-FFF2-40B4-BE49-F238E27FC236}">
                <a16:creationId xmlns:a16="http://schemas.microsoft.com/office/drawing/2014/main" id="{DD5D4CAB-B687-4E2F-9C61-DF601E51482D}"/>
              </a:ext>
            </a:extLst>
          </p:cNvPr>
          <p:cNvCxnSpPr>
            <a:cxnSpLocks/>
          </p:cNvCxnSpPr>
          <p:nvPr/>
        </p:nvCxnSpPr>
        <p:spPr bwMode="auto">
          <a:xfrm>
            <a:off x="3568464" y="2645317"/>
            <a:ext cx="451938" cy="465224"/>
          </a:xfrm>
          <a:prstGeom prst="straightConnector1">
            <a:avLst/>
          </a:prstGeom>
          <a:solidFill>
            <a:schemeClr val="accent1"/>
          </a:solidFill>
          <a:ln w="9525" cap="flat" cmpd="sng" algn="ctr">
            <a:solidFill>
              <a:srgbClr val="1A6E70"/>
            </a:solidFill>
            <a:prstDash val="solid"/>
            <a:round/>
            <a:headEnd type="none" w="med" len="med"/>
            <a:tailEnd type="triangle"/>
          </a:ln>
          <a:effectLst/>
        </p:spPr>
      </p:cxnSp>
      <p:sp>
        <p:nvSpPr>
          <p:cNvPr id="8" name="TextBox 7">
            <a:extLst>
              <a:ext uri="{FF2B5EF4-FFF2-40B4-BE49-F238E27FC236}">
                <a16:creationId xmlns:a16="http://schemas.microsoft.com/office/drawing/2014/main" id="{0DCC8B49-A8C0-40DF-A1C1-48ABE1825D8D}"/>
              </a:ext>
            </a:extLst>
          </p:cNvPr>
          <p:cNvSpPr txBox="1"/>
          <p:nvPr/>
        </p:nvSpPr>
        <p:spPr>
          <a:xfrm>
            <a:off x="2664773" y="2380221"/>
            <a:ext cx="1798097" cy="307777"/>
          </a:xfrm>
          <a:prstGeom prst="rect">
            <a:avLst/>
          </a:prstGeom>
          <a:noFill/>
          <a:ln>
            <a:noFill/>
          </a:ln>
        </p:spPr>
        <p:txBody>
          <a:bodyPr wrap="square" rtlCol="0">
            <a:spAutoFit/>
          </a:bodyPr>
          <a:lstStyle/>
          <a:p>
            <a:pPr algn="ctr"/>
            <a:r>
              <a:rPr lang="en-GB" sz="1400" dirty="0">
                <a:solidFill>
                  <a:srgbClr val="1A6E70"/>
                </a:solidFill>
              </a:rPr>
              <a:t>Continuous HR</a:t>
            </a:r>
          </a:p>
        </p:txBody>
      </p:sp>
      <p:cxnSp>
        <p:nvCxnSpPr>
          <p:cNvPr id="9" name="Straight Arrow Connector 8">
            <a:extLst>
              <a:ext uri="{FF2B5EF4-FFF2-40B4-BE49-F238E27FC236}">
                <a16:creationId xmlns:a16="http://schemas.microsoft.com/office/drawing/2014/main" id="{7073DDBC-B1B0-437D-B4F3-7660BEB93055}"/>
              </a:ext>
            </a:extLst>
          </p:cNvPr>
          <p:cNvCxnSpPr>
            <a:cxnSpLocks/>
          </p:cNvCxnSpPr>
          <p:nvPr/>
        </p:nvCxnSpPr>
        <p:spPr bwMode="auto">
          <a:xfrm>
            <a:off x="2822576" y="2976419"/>
            <a:ext cx="120521" cy="303254"/>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sp>
        <p:nvSpPr>
          <p:cNvPr id="10" name="TextBox 9">
            <a:extLst>
              <a:ext uri="{FF2B5EF4-FFF2-40B4-BE49-F238E27FC236}">
                <a16:creationId xmlns:a16="http://schemas.microsoft.com/office/drawing/2014/main" id="{816CC9EE-6938-42F5-994E-DE86FFFBC5FA}"/>
              </a:ext>
            </a:extLst>
          </p:cNvPr>
          <p:cNvSpPr txBox="1"/>
          <p:nvPr/>
        </p:nvSpPr>
        <p:spPr>
          <a:xfrm>
            <a:off x="2917248" y="3861607"/>
            <a:ext cx="1293148" cy="307777"/>
          </a:xfrm>
          <a:prstGeom prst="rect">
            <a:avLst/>
          </a:prstGeom>
          <a:noFill/>
        </p:spPr>
        <p:txBody>
          <a:bodyPr wrap="square" rtlCol="0">
            <a:spAutoFit/>
          </a:bodyPr>
          <a:lstStyle/>
          <a:p>
            <a:pPr algn="ctr"/>
            <a:r>
              <a:rPr lang="en-GB" sz="1400" dirty="0">
                <a:solidFill>
                  <a:schemeClr val="bg1">
                    <a:lumMod val="65000"/>
                  </a:schemeClr>
                </a:solidFill>
              </a:rPr>
              <a:t>95%CI</a:t>
            </a:r>
          </a:p>
        </p:txBody>
      </p:sp>
      <p:cxnSp>
        <p:nvCxnSpPr>
          <p:cNvPr id="11" name="Straight Arrow Connector 10">
            <a:extLst>
              <a:ext uri="{FF2B5EF4-FFF2-40B4-BE49-F238E27FC236}">
                <a16:creationId xmlns:a16="http://schemas.microsoft.com/office/drawing/2014/main" id="{08839622-7C05-4564-B6B0-E6C8AF176FFD}"/>
              </a:ext>
            </a:extLst>
          </p:cNvPr>
          <p:cNvCxnSpPr>
            <a:cxnSpLocks/>
          </p:cNvCxnSpPr>
          <p:nvPr/>
        </p:nvCxnSpPr>
        <p:spPr bwMode="auto">
          <a:xfrm flipV="1">
            <a:off x="3673625" y="3531903"/>
            <a:ext cx="303592" cy="363004"/>
          </a:xfrm>
          <a:prstGeom prst="straightConnector1">
            <a:avLst/>
          </a:prstGeom>
          <a:solidFill>
            <a:schemeClr val="accent1"/>
          </a:solidFill>
          <a:ln w="12700" cap="flat" cmpd="sng" algn="ctr">
            <a:solidFill>
              <a:schemeClr val="bg1">
                <a:lumMod val="65000"/>
              </a:schemeClr>
            </a:solidFill>
            <a:prstDash val="sysDash"/>
            <a:round/>
            <a:headEnd type="none" w="med" len="med"/>
            <a:tailEnd type="triangle"/>
          </a:ln>
          <a:effectLst/>
        </p:spPr>
      </p:cxnSp>
      <p:sp>
        <p:nvSpPr>
          <p:cNvPr id="12" name="TextBox 11">
            <a:extLst>
              <a:ext uri="{FF2B5EF4-FFF2-40B4-BE49-F238E27FC236}">
                <a16:creationId xmlns:a16="http://schemas.microsoft.com/office/drawing/2014/main" id="{BDA05DF3-7679-45F7-8FAA-740EA3C447A8}"/>
              </a:ext>
            </a:extLst>
          </p:cNvPr>
          <p:cNvSpPr txBox="1"/>
          <p:nvPr/>
        </p:nvSpPr>
        <p:spPr>
          <a:xfrm>
            <a:off x="2036811" y="2680718"/>
            <a:ext cx="1581150" cy="307777"/>
          </a:xfrm>
          <a:prstGeom prst="rect">
            <a:avLst/>
          </a:prstGeom>
          <a:noFill/>
        </p:spPr>
        <p:txBody>
          <a:bodyPr wrap="square" rtlCol="0">
            <a:spAutoFit/>
          </a:bodyPr>
          <a:lstStyle/>
          <a:p>
            <a:pPr algn="ctr"/>
            <a:r>
              <a:rPr lang="en-GB" sz="1400" dirty="0">
                <a:solidFill>
                  <a:srgbClr val="C00000"/>
                </a:solidFill>
              </a:rPr>
              <a:t>RR=1 (unity)</a:t>
            </a:r>
          </a:p>
        </p:txBody>
      </p:sp>
      <p:sp>
        <p:nvSpPr>
          <p:cNvPr id="14" name="TextBox 13">
            <a:extLst>
              <a:ext uri="{FF2B5EF4-FFF2-40B4-BE49-F238E27FC236}">
                <a16:creationId xmlns:a16="http://schemas.microsoft.com/office/drawing/2014/main" id="{1CCBC96D-01C7-4F46-AEDE-4BC0F0E6E99C}"/>
              </a:ext>
            </a:extLst>
          </p:cNvPr>
          <p:cNvSpPr txBox="1"/>
          <p:nvPr/>
        </p:nvSpPr>
        <p:spPr>
          <a:xfrm>
            <a:off x="4796670" y="2352742"/>
            <a:ext cx="1167695" cy="523220"/>
          </a:xfrm>
          <a:prstGeom prst="rect">
            <a:avLst/>
          </a:prstGeom>
          <a:noFill/>
        </p:spPr>
        <p:txBody>
          <a:bodyPr wrap="square" rtlCol="0">
            <a:spAutoFit/>
          </a:bodyPr>
          <a:lstStyle/>
          <a:p>
            <a:pPr algn="ctr"/>
            <a:r>
              <a:rPr lang="en-GB" sz="1400" dirty="0">
                <a:solidFill>
                  <a:srgbClr val="C00000"/>
                </a:solidFill>
              </a:rPr>
              <a:t>Valsartan </a:t>
            </a:r>
          </a:p>
          <a:p>
            <a:pPr algn="ctr"/>
            <a:r>
              <a:rPr lang="en-GB" sz="1400" dirty="0">
                <a:solidFill>
                  <a:srgbClr val="C00000"/>
                </a:solidFill>
              </a:rPr>
              <a:t>better</a:t>
            </a:r>
          </a:p>
        </p:txBody>
      </p:sp>
      <p:sp>
        <p:nvSpPr>
          <p:cNvPr id="15" name="TextBox 14">
            <a:extLst>
              <a:ext uri="{FF2B5EF4-FFF2-40B4-BE49-F238E27FC236}">
                <a16:creationId xmlns:a16="http://schemas.microsoft.com/office/drawing/2014/main" id="{B2B29665-07B5-4ADF-8BC6-E2F030EC45FB}"/>
              </a:ext>
            </a:extLst>
          </p:cNvPr>
          <p:cNvSpPr txBox="1"/>
          <p:nvPr/>
        </p:nvSpPr>
        <p:spPr>
          <a:xfrm>
            <a:off x="4932596" y="3769274"/>
            <a:ext cx="851113" cy="523220"/>
          </a:xfrm>
          <a:prstGeom prst="rect">
            <a:avLst/>
          </a:prstGeom>
          <a:noFill/>
        </p:spPr>
        <p:txBody>
          <a:bodyPr wrap="square" rtlCol="0">
            <a:spAutoFit/>
          </a:bodyPr>
          <a:lstStyle/>
          <a:p>
            <a:pPr algn="ctr"/>
            <a:r>
              <a:rPr lang="en-GB" sz="1400" dirty="0">
                <a:solidFill>
                  <a:srgbClr val="C00000"/>
                </a:solidFill>
              </a:rPr>
              <a:t>Sac/val</a:t>
            </a:r>
          </a:p>
          <a:p>
            <a:pPr algn="ctr"/>
            <a:r>
              <a:rPr lang="en-GB" sz="1400" dirty="0">
                <a:solidFill>
                  <a:srgbClr val="C00000"/>
                </a:solidFill>
              </a:rPr>
              <a:t>better</a:t>
            </a:r>
          </a:p>
        </p:txBody>
      </p:sp>
      <p:cxnSp>
        <p:nvCxnSpPr>
          <p:cNvPr id="16" name="Straight Arrow Connector 15">
            <a:extLst>
              <a:ext uri="{FF2B5EF4-FFF2-40B4-BE49-F238E27FC236}">
                <a16:creationId xmlns:a16="http://schemas.microsoft.com/office/drawing/2014/main" id="{9F7A9CC1-4858-4486-87AB-E28A9322FF28}"/>
              </a:ext>
            </a:extLst>
          </p:cNvPr>
          <p:cNvCxnSpPr>
            <a:cxnSpLocks/>
          </p:cNvCxnSpPr>
          <p:nvPr/>
        </p:nvCxnSpPr>
        <p:spPr>
          <a:xfrm flipV="1">
            <a:off x="5049926" y="2668519"/>
            <a:ext cx="0" cy="604028"/>
          </a:xfrm>
          <a:prstGeom prst="straightConnector1">
            <a:avLst/>
          </a:prstGeom>
          <a:ln>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5BC25D6-7322-48AA-AE7C-1BE835709E85}"/>
              </a:ext>
            </a:extLst>
          </p:cNvPr>
          <p:cNvCxnSpPr>
            <a:cxnSpLocks/>
          </p:cNvCxnSpPr>
          <p:nvPr/>
        </p:nvCxnSpPr>
        <p:spPr>
          <a:xfrm>
            <a:off x="5049926" y="3331896"/>
            <a:ext cx="0" cy="579008"/>
          </a:xfrm>
          <a:prstGeom prst="straightConnector1">
            <a:avLst/>
          </a:prstGeom>
          <a:ln>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01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F5FB2-2A05-4FEB-941F-CBCE1E94E479}"/>
              </a:ext>
            </a:extLst>
          </p:cNvPr>
          <p:cNvPicPr>
            <a:picLocks noChangeAspect="1"/>
          </p:cNvPicPr>
          <p:nvPr/>
        </p:nvPicPr>
        <p:blipFill rotWithShape="1">
          <a:blip r:embed="rId2"/>
          <a:srcRect t="55463"/>
          <a:stretch/>
        </p:blipFill>
        <p:spPr>
          <a:xfrm>
            <a:off x="97285" y="2047876"/>
            <a:ext cx="8949430" cy="2862262"/>
          </a:xfrm>
          <a:prstGeom prst="rect">
            <a:avLst/>
          </a:prstGeom>
        </p:spPr>
      </p:pic>
      <p:sp>
        <p:nvSpPr>
          <p:cNvPr id="3" name="Title 4">
            <a:extLst>
              <a:ext uri="{FF2B5EF4-FFF2-40B4-BE49-F238E27FC236}">
                <a16:creationId xmlns:a16="http://schemas.microsoft.com/office/drawing/2014/main" id="{90BFCFF3-DAD4-4ABD-A789-8ECCFB16D566}"/>
              </a:ext>
            </a:extLst>
          </p:cNvPr>
          <p:cNvSpPr txBox="1">
            <a:spLocks/>
          </p:cNvSpPr>
          <p:nvPr/>
        </p:nvSpPr>
        <p:spPr bwMode="auto">
          <a:xfrm>
            <a:off x="0" y="2929"/>
            <a:ext cx="9144000" cy="997196"/>
          </a:xfrm>
          <a:prstGeom prst="rect">
            <a:avLst/>
          </a:prstGeom>
          <a:noFill/>
          <a:ln w="19050">
            <a:noFill/>
            <a:miter lim="800000"/>
            <a:headEnd/>
            <a:tailEnd/>
          </a:ln>
        </p:spPr>
        <p:txBody>
          <a:bodyPr wrap="square" lIns="0" tIns="0" rIns="0" bIns="0" anchor="b">
            <a:spAutoFit/>
          </a:bodyPr>
          <a:lstStyle>
            <a:lvl1pPr algn="ctr" rtl="0" eaLnBrk="0" fontAlgn="base" hangingPunct="0">
              <a:lnSpc>
                <a:spcPct val="90000"/>
              </a:lnSpc>
              <a:spcBef>
                <a:spcPct val="0"/>
              </a:spcBef>
              <a:spcAft>
                <a:spcPct val="0"/>
              </a:spcAft>
              <a:defRPr sz="3600" b="1">
                <a:solidFill>
                  <a:srgbClr val="FFFFFF"/>
                </a:solidFill>
                <a:latin typeface="+mj-lt"/>
                <a:ea typeface="+mj-ea"/>
                <a:cs typeface="+mj-cs"/>
              </a:defRPr>
            </a:lvl1pPr>
            <a:lvl2pPr algn="ctr" rtl="0" eaLnBrk="0" fontAlgn="base" hangingPunct="0">
              <a:lnSpc>
                <a:spcPct val="90000"/>
              </a:lnSpc>
              <a:spcBef>
                <a:spcPct val="0"/>
              </a:spcBef>
              <a:spcAft>
                <a:spcPct val="0"/>
              </a:spcAft>
              <a:defRPr sz="3600" b="1">
                <a:solidFill>
                  <a:srgbClr val="FFFFFF"/>
                </a:solidFill>
                <a:latin typeface="Arial" charset="0"/>
                <a:cs typeface="Arial" charset="0"/>
              </a:defRPr>
            </a:lvl2pPr>
            <a:lvl3pPr algn="ctr" rtl="0" eaLnBrk="0" fontAlgn="base" hangingPunct="0">
              <a:lnSpc>
                <a:spcPct val="90000"/>
              </a:lnSpc>
              <a:spcBef>
                <a:spcPct val="0"/>
              </a:spcBef>
              <a:spcAft>
                <a:spcPct val="0"/>
              </a:spcAft>
              <a:defRPr sz="3600" b="1">
                <a:solidFill>
                  <a:srgbClr val="FFFFFF"/>
                </a:solidFill>
                <a:latin typeface="Arial" charset="0"/>
                <a:cs typeface="Arial" charset="0"/>
              </a:defRPr>
            </a:lvl3pPr>
            <a:lvl4pPr algn="ctr" rtl="0" eaLnBrk="0" fontAlgn="base" hangingPunct="0">
              <a:lnSpc>
                <a:spcPct val="90000"/>
              </a:lnSpc>
              <a:spcBef>
                <a:spcPct val="0"/>
              </a:spcBef>
              <a:spcAft>
                <a:spcPct val="0"/>
              </a:spcAft>
              <a:defRPr sz="3600" b="1">
                <a:solidFill>
                  <a:srgbClr val="FFFFFF"/>
                </a:solidFill>
                <a:latin typeface="Arial" charset="0"/>
                <a:cs typeface="Arial" charset="0"/>
              </a:defRPr>
            </a:lvl4pPr>
            <a:lvl5pPr algn="ctr" rtl="0" eaLnBrk="0" fontAlgn="base" hangingPunct="0">
              <a:lnSpc>
                <a:spcPct val="90000"/>
              </a:lnSpc>
              <a:spcBef>
                <a:spcPct val="0"/>
              </a:spcBef>
              <a:spcAft>
                <a:spcPct val="0"/>
              </a:spcAft>
              <a:defRPr sz="3600" b="1">
                <a:solidFill>
                  <a:srgbClr val="FFFFFF"/>
                </a:solidFill>
                <a:latin typeface="Arial" charset="0"/>
                <a:cs typeface="Arial" charset="0"/>
              </a:defRPr>
            </a:lvl5pPr>
            <a:lvl6pPr marL="457200" algn="ctr" rtl="0" fontAlgn="base">
              <a:lnSpc>
                <a:spcPct val="90000"/>
              </a:lnSpc>
              <a:spcBef>
                <a:spcPct val="0"/>
              </a:spcBef>
              <a:spcAft>
                <a:spcPct val="0"/>
              </a:spcAft>
              <a:defRPr sz="3600" b="1">
                <a:solidFill>
                  <a:srgbClr val="FFFFFF"/>
                </a:solidFill>
                <a:latin typeface="Arial" charset="0"/>
                <a:cs typeface="Arial" charset="0"/>
              </a:defRPr>
            </a:lvl6pPr>
            <a:lvl7pPr marL="914400" algn="ctr" rtl="0" fontAlgn="base">
              <a:lnSpc>
                <a:spcPct val="90000"/>
              </a:lnSpc>
              <a:spcBef>
                <a:spcPct val="0"/>
              </a:spcBef>
              <a:spcAft>
                <a:spcPct val="0"/>
              </a:spcAft>
              <a:defRPr sz="3600" b="1">
                <a:solidFill>
                  <a:srgbClr val="FFFFFF"/>
                </a:solidFill>
                <a:latin typeface="Arial" charset="0"/>
                <a:cs typeface="Arial" charset="0"/>
              </a:defRPr>
            </a:lvl7pPr>
            <a:lvl8pPr marL="1371600" algn="ctr" rtl="0" fontAlgn="base">
              <a:lnSpc>
                <a:spcPct val="90000"/>
              </a:lnSpc>
              <a:spcBef>
                <a:spcPct val="0"/>
              </a:spcBef>
              <a:spcAft>
                <a:spcPct val="0"/>
              </a:spcAft>
              <a:defRPr sz="3600" b="1">
                <a:solidFill>
                  <a:srgbClr val="FFFFFF"/>
                </a:solidFill>
                <a:latin typeface="Arial" charset="0"/>
                <a:cs typeface="Arial" charset="0"/>
              </a:defRPr>
            </a:lvl8pPr>
            <a:lvl9pPr marL="1828800" algn="ctr" rtl="0" fontAlgn="base">
              <a:lnSpc>
                <a:spcPct val="90000"/>
              </a:lnSpc>
              <a:spcBef>
                <a:spcPct val="0"/>
              </a:spcBef>
              <a:spcAft>
                <a:spcPct val="0"/>
              </a:spcAft>
              <a:defRPr sz="3600" b="1">
                <a:solidFill>
                  <a:srgbClr val="FFFFFF"/>
                </a:solidFill>
                <a:latin typeface="Arial" charset="0"/>
                <a:cs typeface="Arial" charset="0"/>
              </a:defRPr>
            </a:lvl9pPr>
          </a:lstStyle>
          <a:p>
            <a:pPr defTabSz="914378">
              <a:defRPr/>
            </a:pPr>
            <a:r>
              <a:rPr lang="en-GB" kern="0" dirty="0">
                <a:solidFill>
                  <a:srgbClr val="006699"/>
                </a:solidFill>
                <a:latin typeface="Arial" panose="020B0604020202020204" pitchFamily="34" charset="0"/>
                <a:cs typeface="Arial" panose="020B0604020202020204" pitchFamily="34" charset="0"/>
              </a:rPr>
              <a:t>Treatment effect according to </a:t>
            </a:r>
          </a:p>
          <a:p>
            <a:pPr defTabSz="914378">
              <a:defRPr/>
            </a:pPr>
            <a:r>
              <a:rPr lang="en-GB" kern="0" dirty="0">
                <a:solidFill>
                  <a:srgbClr val="006699"/>
                </a:solidFill>
                <a:latin typeface="Arial" panose="020B0604020202020204" pitchFamily="34" charset="0"/>
                <a:cs typeface="Arial" panose="020B0604020202020204" pitchFamily="34" charset="0"/>
              </a:rPr>
              <a:t>baseline LVEF</a:t>
            </a:r>
          </a:p>
        </p:txBody>
      </p:sp>
      <p:sp>
        <p:nvSpPr>
          <p:cNvPr id="4" name="Title 3">
            <a:extLst>
              <a:ext uri="{FF2B5EF4-FFF2-40B4-BE49-F238E27FC236}">
                <a16:creationId xmlns:a16="http://schemas.microsoft.com/office/drawing/2014/main" id="{09C01EE5-B83C-47D9-B21C-73DB4790E124}"/>
              </a:ext>
            </a:extLst>
          </p:cNvPr>
          <p:cNvSpPr txBox="1">
            <a:spLocks/>
          </p:cNvSpPr>
          <p:nvPr/>
        </p:nvSpPr>
        <p:spPr>
          <a:xfrm>
            <a:off x="0" y="1033465"/>
            <a:ext cx="9144000" cy="642938"/>
          </a:xfrm>
          <a:prstGeom prst="rect">
            <a:avLst/>
          </a:prstGeom>
          <a:solidFill>
            <a:schemeClr val="bg1"/>
          </a:solidFill>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defTabSz="685750">
              <a:defRPr/>
            </a:pPr>
            <a:r>
              <a:rPr lang="en-GB" sz="2800" dirty="0">
                <a:solidFill>
                  <a:srgbClr val="006699"/>
                </a:solidFill>
                <a:latin typeface="Arial" panose="020B0604020202020204" pitchFamily="34" charset="0"/>
                <a:cs typeface="Arial" panose="020B0604020202020204" pitchFamily="34" charset="0"/>
              </a:rPr>
              <a:t>Heart failure hospitalizations (first and repeat)</a:t>
            </a:r>
          </a:p>
        </p:txBody>
      </p:sp>
      <p:sp>
        <p:nvSpPr>
          <p:cNvPr id="5" name="Title 3">
            <a:extLst>
              <a:ext uri="{FF2B5EF4-FFF2-40B4-BE49-F238E27FC236}">
                <a16:creationId xmlns:a16="http://schemas.microsoft.com/office/drawing/2014/main" id="{E651D29F-ADE8-4279-AFD6-0D2894915F5E}"/>
              </a:ext>
            </a:extLst>
          </p:cNvPr>
          <p:cNvSpPr txBox="1">
            <a:spLocks/>
          </p:cNvSpPr>
          <p:nvPr/>
        </p:nvSpPr>
        <p:spPr>
          <a:xfrm>
            <a:off x="909638" y="1574930"/>
            <a:ext cx="3095625" cy="642938"/>
          </a:xfrm>
          <a:prstGeom prst="rect">
            <a:avLst/>
          </a:prstGeom>
          <a:noFill/>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defTabSz="685750">
              <a:defRPr/>
            </a:pPr>
            <a:r>
              <a:rPr lang="en-GB" sz="2800" b="1" dirty="0">
                <a:solidFill>
                  <a:prstClr val="black"/>
                </a:solidFill>
                <a:latin typeface="Arial" panose="020B0604020202020204" pitchFamily="34" charset="0"/>
                <a:cs typeface="Arial" panose="020B0604020202020204" pitchFamily="34" charset="0"/>
              </a:rPr>
              <a:t>Women</a:t>
            </a:r>
          </a:p>
        </p:txBody>
      </p:sp>
      <p:sp>
        <p:nvSpPr>
          <p:cNvPr id="6" name="Title 3">
            <a:extLst>
              <a:ext uri="{FF2B5EF4-FFF2-40B4-BE49-F238E27FC236}">
                <a16:creationId xmlns:a16="http://schemas.microsoft.com/office/drawing/2014/main" id="{304B48F7-71EF-4E17-86A2-A68559E4FD0F}"/>
              </a:ext>
            </a:extLst>
          </p:cNvPr>
          <p:cNvSpPr txBox="1">
            <a:spLocks/>
          </p:cNvSpPr>
          <p:nvPr/>
        </p:nvSpPr>
        <p:spPr>
          <a:xfrm>
            <a:off x="5606560" y="1577136"/>
            <a:ext cx="2557464" cy="642938"/>
          </a:xfrm>
          <a:prstGeom prst="rect">
            <a:avLst/>
          </a:prstGeom>
          <a:noFill/>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defTabSz="685750">
              <a:defRPr/>
            </a:pPr>
            <a:r>
              <a:rPr lang="en-GB" sz="2800" b="1" dirty="0">
                <a:solidFill>
                  <a:prstClr val="black"/>
                </a:solidFill>
                <a:latin typeface="Arial" panose="020B0604020202020204" pitchFamily="34" charset="0"/>
                <a:cs typeface="Arial" panose="020B0604020202020204" pitchFamily="34" charset="0"/>
              </a:rPr>
              <a:t>Men</a:t>
            </a:r>
          </a:p>
        </p:txBody>
      </p:sp>
    </p:spTree>
    <p:extLst>
      <p:ext uri="{BB962C8B-B14F-4D97-AF65-F5344CB8AC3E}">
        <p14:creationId xmlns:p14="http://schemas.microsoft.com/office/powerpoint/2010/main" val="57879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202BE9-CD64-4004-95D3-D7DA6E9D71EB}"/>
              </a:ext>
            </a:extLst>
          </p:cNvPr>
          <p:cNvSpPr txBox="1"/>
          <p:nvPr/>
        </p:nvSpPr>
        <p:spPr>
          <a:xfrm>
            <a:off x="17748" y="1797289"/>
            <a:ext cx="9108504" cy="769441"/>
          </a:xfrm>
          <a:prstGeom prst="rect">
            <a:avLst/>
          </a:prstGeom>
          <a:noFill/>
        </p:spPr>
        <p:txBody>
          <a:bodyPr wrap="square"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Secondary outcomes</a:t>
            </a:r>
          </a:p>
        </p:txBody>
      </p:sp>
      <p:sp>
        <p:nvSpPr>
          <p:cNvPr id="2" name="TextBox 1">
            <a:extLst>
              <a:ext uri="{FF2B5EF4-FFF2-40B4-BE49-F238E27FC236}">
                <a16:creationId xmlns:a16="http://schemas.microsoft.com/office/drawing/2014/main" id="{CDC5EF5A-CE0B-474B-A0F0-2D7AB837E6E2}"/>
              </a:ext>
            </a:extLst>
          </p:cNvPr>
          <p:cNvSpPr txBox="1"/>
          <p:nvPr/>
        </p:nvSpPr>
        <p:spPr>
          <a:xfrm>
            <a:off x="1866276" y="2525846"/>
            <a:ext cx="5580374" cy="584775"/>
          </a:xfrm>
          <a:prstGeom prst="rect">
            <a:avLst/>
          </a:prstGeom>
          <a:noFill/>
        </p:spPr>
        <p:txBody>
          <a:bodyPr wrap="none" rtlCol="0">
            <a:spAutoFit/>
          </a:bodyPr>
          <a:lstStyle/>
          <a:p>
            <a:r>
              <a:rPr lang="en-US" sz="3200" dirty="0">
                <a:solidFill>
                  <a:srgbClr val="006699"/>
                </a:solidFill>
                <a:latin typeface="Arial" panose="020B0604020202020204" pitchFamily="34" charset="0"/>
                <a:cs typeface="Arial" panose="020B0604020202020204" pitchFamily="34" charset="0"/>
              </a:rPr>
              <a:t>In order of hierarchical testing</a:t>
            </a:r>
          </a:p>
        </p:txBody>
      </p:sp>
    </p:spTree>
    <p:extLst>
      <p:ext uri="{BB962C8B-B14F-4D97-AF65-F5344CB8AC3E}">
        <p14:creationId xmlns:p14="http://schemas.microsoft.com/office/powerpoint/2010/main" val="138475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892"/>
            <a:ext cx="9144000" cy="857250"/>
          </a:xfrm>
        </p:spPr>
        <p:txBody>
          <a:bodyPr>
            <a:noAutofit/>
          </a:bodyPr>
          <a:lstStyle/>
          <a:p>
            <a:r>
              <a:rPr lang="en-GB" sz="3600" b="1" dirty="0">
                <a:solidFill>
                  <a:srgbClr val="006699"/>
                </a:solidFill>
                <a:latin typeface="Arial" panose="020B0604020202020204" pitchFamily="34" charset="0"/>
                <a:cs typeface="Arial" panose="020B0604020202020204" pitchFamily="34" charset="0"/>
              </a:rPr>
              <a:t>Mean change in KCCQ-CSS</a:t>
            </a:r>
            <a:br>
              <a:rPr lang="en-GB" sz="3600" b="1" dirty="0">
                <a:solidFill>
                  <a:srgbClr val="006699"/>
                </a:solidFill>
                <a:latin typeface="Arial" panose="020B0604020202020204" pitchFamily="34" charset="0"/>
                <a:cs typeface="Arial" panose="020B0604020202020204" pitchFamily="34" charset="0"/>
              </a:rPr>
            </a:br>
            <a:r>
              <a:rPr lang="en-GB" sz="3600" b="1" dirty="0">
                <a:solidFill>
                  <a:srgbClr val="006699"/>
                </a:solidFill>
                <a:latin typeface="Arial" panose="020B0604020202020204" pitchFamily="34" charset="0"/>
                <a:cs typeface="Arial" panose="020B0604020202020204" pitchFamily="34" charset="0"/>
              </a:rPr>
              <a:t>(baseline to 8 months)</a:t>
            </a:r>
            <a:endParaRPr lang="en-GB" sz="3600" dirty="0">
              <a:solidFill>
                <a:srgbClr val="006699"/>
              </a:solidFill>
            </a:endParaRPr>
          </a:p>
        </p:txBody>
      </p:sp>
      <p:sp>
        <p:nvSpPr>
          <p:cNvPr id="15" name="TextBox 14">
            <a:extLst>
              <a:ext uri="{FF2B5EF4-FFF2-40B4-BE49-F238E27FC236}">
                <a16:creationId xmlns:a16="http://schemas.microsoft.com/office/drawing/2014/main" id="{526DBB53-F483-4C15-A17A-A2D564D96264}"/>
              </a:ext>
            </a:extLst>
          </p:cNvPr>
          <p:cNvSpPr txBox="1"/>
          <p:nvPr/>
        </p:nvSpPr>
        <p:spPr>
          <a:xfrm>
            <a:off x="1385041" y="4428878"/>
            <a:ext cx="2514760" cy="646323"/>
          </a:xfrm>
          <a:prstGeom prst="rect">
            <a:avLst/>
          </a:prstGeom>
          <a:noFill/>
          <a:ln>
            <a:solidFill>
              <a:schemeClr val="tx1"/>
            </a:solidFill>
          </a:ln>
        </p:spPr>
        <p:txBody>
          <a:bodyPr wrap="square" lIns="91432" tIns="45716" rIns="91432" bIns="45716" rtlCol="0">
            <a:spAutoFit/>
          </a:bodyPr>
          <a:lstStyle/>
          <a:p>
            <a:pPr marL="0" marR="0" lvl="0" indent="0" algn="ctr" defTabSz="9141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Difference at month 8:</a:t>
            </a:r>
          </a:p>
          <a:p>
            <a:pPr marL="0" marR="0" lvl="0" indent="0" algn="ctr" defTabSz="9141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-0.6 (-2.1, 0.8)</a:t>
            </a:r>
          </a:p>
        </p:txBody>
      </p:sp>
      <p:graphicFrame>
        <p:nvGraphicFramePr>
          <p:cNvPr id="23" name="Chart 22">
            <a:extLst>
              <a:ext uri="{FF2B5EF4-FFF2-40B4-BE49-F238E27FC236}">
                <a16:creationId xmlns:a16="http://schemas.microsoft.com/office/drawing/2014/main" id="{5A932758-F3D0-4A1C-AE4F-09EC6D232302}"/>
              </a:ext>
            </a:extLst>
          </p:cNvPr>
          <p:cNvGraphicFramePr/>
          <p:nvPr/>
        </p:nvGraphicFramePr>
        <p:xfrm>
          <a:off x="1071995" y="1509895"/>
          <a:ext cx="2765893" cy="292655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164D9826-AE0F-4F52-8CB3-B17810445F9A}"/>
              </a:ext>
            </a:extLst>
          </p:cNvPr>
          <p:cNvSpPr txBox="1"/>
          <p:nvPr/>
        </p:nvSpPr>
        <p:spPr>
          <a:xfrm>
            <a:off x="5471519" y="4419616"/>
            <a:ext cx="2514760" cy="646323"/>
          </a:xfrm>
          <a:prstGeom prst="rect">
            <a:avLst/>
          </a:prstGeom>
          <a:noFill/>
          <a:ln>
            <a:solidFill>
              <a:schemeClr val="tx1"/>
            </a:solidFill>
          </a:ln>
        </p:spPr>
        <p:txBody>
          <a:bodyPr wrap="square" lIns="91432" tIns="45716" rIns="91432" bIns="45716" rtlCol="0">
            <a:spAutoFit/>
          </a:bodyPr>
          <a:lstStyle/>
          <a:p>
            <a:pPr marL="0" marR="0" lvl="0" indent="0" algn="ctr" defTabSz="9141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Difference at month 8:</a:t>
            </a:r>
          </a:p>
          <a:p>
            <a:pPr marL="0" marR="0" lvl="0" indent="0" algn="ctr" defTabSz="9141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2.8 (1.3, 4.3)</a:t>
            </a:r>
          </a:p>
        </p:txBody>
      </p:sp>
      <p:graphicFrame>
        <p:nvGraphicFramePr>
          <p:cNvPr id="27" name="Chart 26">
            <a:extLst>
              <a:ext uri="{FF2B5EF4-FFF2-40B4-BE49-F238E27FC236}">
                <a16:creationId xmlns:a16="http://schemas.microsoft.com/office/drawing/2014/main" id="{026916D8-11A3-49DE-9B8C-25AD3272EF1A}"/>
              </a:ext>
            </a:extLst>
          </p:cNvPr>
          <p:cNvGraphicFramePr/>
          <p:nvPr/>
        </p:nvGraphicFramePr>
        <p:xfrm>
          <a:off x="5220386" y="1470829"/>
          <a:ext cx="2765893" cy="2926550"/>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5EC63B8D-F675-44EA-AE58-F7DE28CFA2FE}"/>
              </a:ext>
            </a:extLst>
          </p:cNvPr>
          <p:cNvSpPr txBox="1"/>
          <p:nvPr/>
        </p:nvSpPr>
        <p:spPr>
          <a:xfrm>
            <a:off x="5214044" y="1095859"/>
            <a:ext cx="3029710"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a:t>
            </a:r>
          </a:p>
        </p:txBody>
      </p:sp>
      <p:sp>
        <p:nvSpPr>
          <p:cNvPr id="35" name="TextBox 34">
            <a:extLst>
              <a:ext uri="{FF2B5EF4-FFF2-40B4-BE49-F238E27FC236}">
                <a16:creationId xmlns:a16="http://schemas.microsoft.com/office/drawing/2014/main" id="{227FDFB6-F1EA-4018-ACB5-CBCAA729E783}"/>
              </a:ext>
            </a:extLst>
          </p:cNvPr>
          <p:cNvSpPr txBox="1"/>
          <p:nvPr/>
        </p:nvSpPr>
        <p:spPr>
          <a:xfrm>
            <a:off x="1201269" y="1095860"/>
            <a:ext cx="3038751"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Women</a:t>
            </a:r>
          </a:p>
        </p:txBody>
      </p:sp>
      <p:sp>
        <p:nvSpPr>
          <p:cNvPr id="36" name="TextBox 35">
            <a:extLst>
              <a:ext uri="{FF2B5EF4-FFF2-40B4-BE49-F238E27FC236}">
                <a16:creationId xmlns:a16="http://schemas.microsoft.com/office/drawing/2014/main" id="{AEDBA139-2D9B-4BB6-950C-6704A611AA85}"/>
              </a:ext>
            </a:extLst>
          </p:cNvPr>
          <p:cNvSpPr txBox="1"/>
          <p:nvPr/>
        </p:nvSpPr>
        <p:spPr>
          <a:xfrm>
            <a:off x="1555235" y="2029266"/>
            <a:ext cx="1194007" cy="369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valsartan</a:t>
            </a:r>
          </a:p>
        </p:txBody>
      </p:sp>
      <p:sp>
        <p:nvSpPr>
          <p:cNvPr id="37" name="TextBox 36">
            <a:extLst>
              <a:ext uri="{FF2B5EF4-FFF2-40B4-BE49-F238E27FC236}">
                <a16:creationId xmlns:a16="http://schemas.microsoft.com/office/drawing/2014/main" id="{300BB3B8-CD3E-4C57-94F9-6EF2295FE826}"/>
              </a:ext>
            </a:extLst>
          </p:cNvPr>
          <p:cNvSpPr txBox="1"/>
          <p:nvPr/>
        </p:nvSpPr>
        <p:spPr>
          <a:xfrm>
            <a:off x="2642421" y="2029266"/>
            <a:ext cx="1007597"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rPr>
              <a:t>sac/val</a:t>
            </a:r>
          </a:p>
        </p:txBody>
      </p:sp>
      <p:sp>
        <p:nvSpPr>
          <p:cNvPr id="38" name="TextBox 37">
            <a:extLst>
              <a:ext uri="{FF2B5EF4-FFF2-40B4-BE49-F238E27FC236}">
                <a16:creationId xmlns:a16="http://schemas.microsoft.com/office/drawing/2014/main" id="{764587E7-242A-4FBA-BE34-224395499519}"/>
              </a:ext>
            </a:extLst>
          </p:cNvPr>
          <p:cNvSpPr txBox="1"/>
          <p:nvPr/>
        </p:nvSpPr>
        <p:spPr>
          <a:xfrm>
            <a:off x="5660510" y="2029265"/>
            <a:ext cx="1194007" cy="369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valsartan</a:t>
            </a:r>
          </a:p>
        </p:txBody>
      </p:sp>
      <p:sp>
        <p:nvSpPr>
          <p:cNvPr id="39" name="TextBox 38">
            <a:extLst>
              <a:ext uri="{FF2B5EF4-FFF2-40B4-BE49-F238E27FC236}">
                <a16:creationId xmlns:a16="http://schemas.microsoft.com/office/drawing/2014/main" id="{A81267F7-8559-4BF9-95A2-AD91EC7AF1AA}"/>
              </a:ext>
            </a:extLst>
          </p:cNvPr>
          <p:cNvSpPr txBox="1"/>
          <p:nvPr/>
        </p:nvSpPr>
        <p:spPr>
          <a:xfrm>
            <a:off x="6747696" y="2029265"/>
            <a:ext cx="1007597"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rPr>
              <a:t>sac/val</a:t>
            </a:r>
          </a:p>
        </p:txBody>
      </p:sp>
      <p:sp>
        <p:nvSpPr>
          <p:cNvPr id="40" name="TextBox 39">
            <a:extLst>
              <a:ext uri="{FF2B5EF4-FFF2-40B4-BE49-F238E27FC236}">
                <a16:creationId xmlns:a16="http://schemas.microsoft.com/office/drawing/2014/main" id="{91222684-9F34-449E-9BAB-C770263107EC}"/>
              </a:ext>
            </a:extLst>
          </p:cNvPr>
          <p:cNvSpPr txBox="1"/>
          <p:nvPr/>
        </p:nvSpPr>
        <p:spPr>
          <a:xfrm rot="16200000">
            <a:off x="-316410" y="2680784"/>
            <a:ext cx="2009776"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 in score (points)</a:t>
            </a:r>
          </a:p>
        </p:txBody>
      </p:sp>
      <p:sp>
        <p:nvSpPr>
          <p:cNvPr id="41" name="TextBox 40">
            <a:extLst>
              <a:ext uri="{FF2B5EF4-FFF2-40B4-BE49-F238E27FC236}">
                <a16:creationId xmlns:a16="http://schemas.microsoft.com/office/drawing/2014/main" id="{2CB184A2-CC50-4460-B75C-E27264AF1424}"/>
              </a:ext>
            </a:extLst>
          </p:cNvPr>
          <p:cNvSpPr txBox="1"/>
          <p:nvPr/>
        </p:nvSpPr>
        <p:spPr>
          <a:xfrm rot="16200000">
            <a:off x="3826596" y="2680783"/>
            <a:ext cx="2009776"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 in score (points)</a:t>
            </a:r>
          </a:p>
        </p:txBody>
      </p:sp>
      <p:sp>
        <p:nvSpPr>
          <p:cNvPr id="24" name="Rectangle 23">
            <a:extLst>
              <a:ext uri="{FF2B5EF4-FFF2-40B4-BE49-F238E27FC236}">
                <a16:creationId xmlns:a16="http://schemas.microsoft.com/office/drawing/2014/main" id="{E98EE36C-CD1B-490A-A2BB-CBE814871429}"/>
              </a:ext>
            </a:extLst>
          </p:cNvPr>
          <p:cNvSpPr/>
          <p:nvPr/>
        </p:nvSpPr>
        <p:spPr>
          <a:xfrm>
            <a:off x="3899802" y="4582762"/>
            <a:ext cx="1571718" cy="338554"/>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P int.= 0.001</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316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53E12F1A-1361-41AE-98F8-392E40EA7E82}"/>
              </a:ext>
            </a:extLst>
          </p:cNvPr>
          <p:cNvSpPr txBox="1">
            <a:spLocks/>
          </p:cNvSpPr>
          <p:nvPr/>
        </p:nvSpPr>
        <p:spPr bwMode="auto">
          <a:xfrm>
            <a:off x="51318" y="23832"/>
            <a:ext cx="9092682" cy="997196"/>
          </a:xfrm>
          <a:prstGeom prst="rect">
            <a:avLst/>
          </a:prstGeom>
          <a:noFill/>
          <a:ln w="19050">
            <a:noFill/>
            <a:miter lim="800000"/>
            <a:headEnd/>
            <a:tailEnd/>
          </a:ln>
        </p:spPr>
        <p:txBody>
          <a:bodyPr vert="horz" wrap="square" lIns="0" tIns="0" rIns="0" bIns="0" numCol="1" anchor="b"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FFFFFF"/>
                </a:solidFill>
                <a:latin typeface="+mj-lt"/>
                <a:ea typeface="+mj-ea"/>
                <a:cs typeface="+mj-cs"/>
              </a:defRPr>
            </a:lvl1pPr>
            <a:lvl2pPr algn="ctr" rtl="0" eaLnBrk="0" fontAlgn="base" hangingPunct="0">
              <a:lnSpc>
                <a:spcPct val="90000"/>
              </a:lnSpc>
              <a:spcBef>
                <a:spcPct val="0"/>
              </a:spcBef>
              <a:spcAft>
                <a:spcPct val="0"/>
              </a:spcAft>
              <a:defRPr sz="3600" b="1">
                <a:solidFill>
                  <a:srgbClr val="FFFFFF"/>
                </a:solidFill>
                <a:latin typeface="Arial" charset="0"/>
                <a:cs typeface="Arial" charset="0"/>
              </a:defRPr>
            </a:lvl2pPr>
            <a:lvl3pPr algn="ctr" rtl="0" eaLnBrk="0" fontAlgn="base" hangingPunct="0">
              <a:lnSpc>
                <a:spcPct val="90000"/>
              </a:lnSpc>
              <a:spcBef>
                <a:spcPct val="0"/>
              </a:spcBef>
              <a:spcAft>
                <a:spcPct val="0"/>
              </a:spcAft>
              <a:defRPr sz="3600" b="1">
                <a:solidFill>
                  <a:srgbClr val="FFFFFF"/>
                </a:solidFill>
                <a:latin typeface="Arial" charset="0"/>
                <a:cs typeface="Arial" charset="0"/>
              </a:defRPr>
            </a:lvl3pPr>
            <a:lvl4pPr algn="ctr" rtl="0" eaLnBrk="0" fontAlgn="base" hangingPunct="0">
              <a:lnSpc>
                <a:spcPct val="90000"/>
              </a:lnSpc>
              <a:spcBef>
                <a:spcPct val="0"/>
              </a:spcBef>
              <a:spcAft>
                <a:spcPct val="0"/>
              </a:spcAft>
              <a:defRPr sz="3600" b="1">
                <a:solidFill>
                  <a:srgbClr val="FFFFFF"/>
                </a:solidFill>
                <a:latin typeface="Arial" charset="0"/>
                <a:cs typeface="Arial" charset="0"/>
              </a:defRPr>
            </a:lvl4pPr>
            <a:lvl5pPr algn="ctr" rtl="0" eaLnBrk="0" fontAlgn="base" hangingPunct="0">
              <a:lnSpc>
                <a:spcPct val="90000"/>
              </a:lnSpc>
              <a:spcBef>
                <a:spcPct val="0"/>
              </a:spcBef>
              <a:spcAft>
                <a:spcPct val="0"/>
              </a:spcAft>
              <a:defRPr sz="3600" b="1">
                <a:solidFill>
                  <a:srgbClr val="FFFFFF"/>
                </a:solidFill>
                <a:latin typeface="Arial" charset="0"/>
                <a:cs typeface="Arial" charset="0"/>
              </a:defRPr>
            </a:lvl5pPr>
            <a:lvl6pPr marL="457200" algn="ctr" rtl="0" fontAlgn="base">
              <a:lnSpc>
                <a:spcPct val="90000"/>
              </a:lnSpc>
              <a:spcBef>
                <a:spcPct val="0"/>
              </a:spcBef>
              <a:spcAft>
                <a:spcPct val="0"/>
              </a:spcAft>
              <a:defRPr sz="3600" b="1">
                <a:solidFill>
                  <a:srgbClr val="FFFFFF"/>
                </a:solidFill>
                <a:latin typeface="Arial" charset="0"/>
                <a:cs typeface="Arial" charset="0"/>
              </a:defRPr>
            </a:lvl6pPr>
            <a:lvl7pPr marL="914400" algn="ctr" rtl="0" fontAlgn="base">
              <a:lnSpc>
                <a:spcPct val="90000"/>
              </a:lnSpc>
              <a:spcBef>
                <a:spcPct val="0"/>
              </a:spcBef>
              <a:spcAft>
                <a:spcPct val="0"/>
              </a:spcAft>
              <a:defRPr sz="3600" b="1">
                <a:solidFill>
                  <a:srgbClr val="FFFFFF"/>
                </a:solidFill>
                <a:latin typeface="Arial" charset="0"/>
                <a:cs typeface="Arial" charset="0"/>
              </a:defRPr>
            </a:lvl7pPr>
            <a:lvl8pPr marL="1371600" algn="ctr" rtl="0" fontAlgn="base">
              <a:lnSpc>
                <a:spcPct val="90000"/>
              </a:lnSpc>
              <a:spcBef>
                <a:spcPct val="0"/>
              </a:spcBef>
              <a:spcAft>
                <a:spcPct val="0"/>
              </a:spcAft>
              <a:defRPr sz="3600" b="1">
                <a:solidFill>
                  <a:srgbClr val="FFFFFF"/>
                </a:solidFill>
                <a:latin typeface="Arial" charset="0"/>
                <a:cs typeface="Arial" charset="0"/>
              </a:defRPr>
            </a:lvl8pPr>
            <a:lvl9pPr marL="1828800" algn="ctr" rtl="0" fontAlgn="base">
              <a:lnSpc>
                <a:spcPct val="90000"/>
              </a:lnSpc>
              <a:spcBef>
                <a:spcPct val="0"/>
              </a:spcBef>
              <a:spcAft>
                <a:spcPct val="0"/>
              </a:spcAft>
              <a:defRPr sz="3600" b="1">
                <a:solidFill>
                  <a:srgbClr val="FFFFFF"/>
                </a:solidFill>
                <a:latin typeface="Arial" charset="0"/>
                <a:cs typeface="Arial" charset="0"/>
              </a:defRPr>
            </a:lvl9pPr>
          </a:lstStyle>
          <a:p>
            <a:pPr marL="0" marR="0" lvl="0" indent="0" algn="ctr" defTabSz="914378" rtl="0" eaLnBrk="0" fontAlgn="base" latinLnBrk="0" hangingPunct="0">
              <a:lnSpc>
                <a:spcPct val="9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06699"/>
                </a:solidFill>
                <a:effectLst/>
                <a:uLnTx/>
                <a:uFillTx/>
                <a:latin typeface="Arial" panose="020B0604020202020204" pitchFamily="34" charset="0"/>
                <a:ea typeface="+mj-ea"/>
                <a:cs typeface="Arial" panose="020B0604020202020204" pitchFamily="34" charset="0"/>
              </a:rPr>
              <a:t>Change in NYHA class </a:t>
            </a:r>
          </a:p>
          <a:p>
            <a:pPr marL="0" marR="0" lvl="0" indent="0" algn="ctr" defTabSz="914378" rtl="0" eaLnBrk="0" fontAlgn="base" latinLnBrk="0" hangingPunct="0">
              <a:lnSpc>
                <a:spcPct val="9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06699"/>
                </a:solidFill>
                <a:effectLst/>
                <a:uLnTx/>
                <a:uFillTx/>
                <a:latin typeface="Arial" panose="020B0604020202020204" pitchFamily="34" charset="0"/>
                <a:ea typeface="+mj-ea"/>
                <a:cs typeface="Arial" panose="020B0604020202020204" pitchFamily="34" charset="0"/>
              </a:rPr>
              <a:t>(baseline to 8 months)</a:t>
            </a:r>
          </a:p>
        </p:txBody>
      </p:sp>
      <p:grpSp>
        <p:nvGrpSpPr>
          <p:cNvPr id="8" name="Group 7">
            <a:extLst>
              <a:ext uri="{FF2B5EF4-FFF2-40B4-BE49-F238E27FC236}">
                <a16:creationId xmlns:a16="http://schemas.microsoft.com/office/drawing/2014/main" id="{867C7372-EA36-5A48-B709-1E707B254CF6}"/>
              </a:ext>
            </a:extLst>
          </p:cNvPr>
          <p:cNvGrpSpPr/>
          <p:nvPr/>
        </p:nvGrpSpPr>
        <p:grpSpPr>
          <a:xfrm>
            <a:off x="2982583" y="1030187"/>
            <a:ext cx="3854983" cy="372905"/>
            <a:chOff x="2982583" y="1030187"/>
            <a:chExt cx="3854983" cy="372905"/>
          </a:xfrm>
        </p:grpSpPr>
        <p:grpSp>
          <p:nvGrpSpPr>
            <p:cNvPr id="22" name="Group 21">
              <a:extLst>
                <a:ext uri="{FF2B5EF4-FFF2-40B4-BE49-F238E27FC236}">
                  <a16:creationId xmlns:a16="http://schemas.microsoft.com/office/drawing/2014/main" id="{E6A8F6EB-1FC2-4BCC-8453-CC7363CA08BC}"/>
                </a:ext>
              </a:extLst>
            </p:cNvPr>
            <p:cNvGrpSpPr/>
            <p:nvPr/>
          </p:nvGrpSpPr>
          <p:grpSpPr>
            <a:xfrm>
              <a:off x="2982583" y="1040162"/>
              <a:ext cx="1863159" cy="362930"/>
              <a:chOff x="3998830" y="1525815"/>
              <a:chExt cx="2366216" cy="502226"/>
            </a:xfrm>
          </p:grpSpPr>
          <p:pic>
            <p:nvPicPr>
              <p:cNvPr id="17" name="Picture 16">
                <a:extLst>
                  <a:ext uri="{FF2B5EF4-FFF2-40B4-BE49-F238E27FC236}">
                    <a16:creationId xmlns:a16="http://schemas.microsoft.com/office/drawing/2014/main" id="{F1193FED-D7D9-4E02-95F7-2FE55346D1D3}"/>
                  </a:ext>
                </a:extLst>
              </p:cNvPr>
              <p:cNvPicPr>
                <a:picLocks noChangeAspect="1"/>
              </p:cNvPicPr>
              <p:nvPr/>
            </p:nvPicPr>
            <p:blipFill>
              <a:blip r:embed="rId2"/>
              <a:stretch>
                <a:fillRect/>
              </a:stretch>
            </p:blipFill>
            <p:spPr>
              <a:xfrm>
                <a:off x="3998830" y="1625742"/>
                <a:ext cx="300167" cy="280156"/>
              </a:xfrm>
              <a:prstGeom prst="rect">
                <a:avLst/>
              </a:prstGeom>
            </p:spPr>
          </p:pic>
          <p:sp>
            <p:nvSpPr>
              <p:cNvPr id="19" name="TextBox 18">
                <a:extLst>
                  <a:ext uri="{FF2B5EF4-FFF2-40B4-BE49-F238E27FC236}">
                    <a16:creationId xmlns:a16="http://schemas.microsoft.com/office/drawing/2014/main" id="{029AC08D-3AAB-468C-BDB8-770D2D9D0DF9}"/>
                  </a:ext>
                </a:extLst>
              </p:cNvPr>
              <p:cNvSpPr txBox="1"/>
              <p:nvPr/>
            </p:nvSpPr>
            <p:spPr>
              <a:xfrm>
                <a:off x="4298997" y="1525815"/>
                <a:ext cx="2066049" cy="50222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a:ea typeface="+mn-ea"/>
                    <a:cs typeface="+mn-cs"/>
                  </a:rPr>
                  <a:t>Valsartan</a:t>
                </a:r>
              </a:p>
            </p:txBody>
          </p:sp>
        </p:grpSp>
        <p:grpSp>
          <p:nvGrpSpPr>
            <p:cNvPr id="23" name="Group 22">
              <a:extLst>
                <a:ext uri="{FF2B5EF4-FFF2-40B4-BE49-F238E27FC236}">
                  <a16:creationId xmlns:a16="http://schemas.microsoft.com/office/drawing/2014/main" id="{BEAFD09A-4964-4575-BF11-274BC6AE4E58}"/>
                </a:ext>
              </a:extLst>
            </p:cNvPr>
            <p:cNvGrpSpPr/>
            <p:nvPr/>
          </p:nvGrpSpPr>
          <p:grpSpPr>
            <a:xfrm>
              <a:off x="4512023" y="1030187"/>
              <a:ext cx="2325543" cy="369332"/>
              <a:chOff x="6476164" y="1481913"/>
              <a:chExt cx="2953443" cy="511083"/>
            </a:xfrm>
          </p:grpSpPr>
          <p:pic>
            <p:nvPicPr>
              <p:cNvPr id="18" name="Picture 17">
                <a:extLst>
                  <a:ext uri="{FF2B5EF4-FFF2-40B4-BE49-F238E27FC236}">
                    <a16:creationId xmlns:a16="http://schemas.microsoft.com/office/drawing/2014/main" id="{60987656-629A-436E-B8DD-31C48936FBFE}"/>
                  </a:ext>
                </a:extLst>
              </p:cNvPr>
              <p:cNvPicPr>
                <a:picLocks noChangeAspect="1"/>
              </p:cNvPicPr>
              <p:nvPr/>
            </p:nvPicPr>
            <p:blipFill>
              <a:blip r:embed="rId3"/>
              <a:stretch>
                <a:fillRect/>
              </a:stretch>
            </p:blipFill>
            <p:spPr>
              <a:xfrm>
                <a:off x="6476164" y="1594260"/>
                <a:ext cx="281757" cy="286389"/>
              </a:xfrm>
              <a:prstGeom prst="rect">
                <a:avLst/>
              </a:prstGeom>
            </p:spPr>
          </p:pic>
          <p:sp>
            <p:nvSpPr>
              <p:cNvPr id="20" name="TextBox 19">
                <a:extLst>
                  <a:ext uri="{FF2B5EF4-FFF2-40B4-BE49-F238E27FC236}">
                    <a16:creationId xmlns:a16="http://schemas.microsoft.com/office/drawing/2014/main" id="{B3D2A800-6182-48DE-8BF7-C0ACB048B4A6}"/>
                  </a:ext>
                </a:extLst>
              </p:cNvPr>
              <p:cNvSpPr txBox="1"/>
              <p:nvPr/>
            </p:nvSpPr>
            <p:spPr>
              <a:xfrm>
                <a:off x="6817037" y="1481913"/>
                <a:ext cx="2612570" cy="51108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6699"/>
                    </a:solidFill>
                    <a:effectLst/>
                    <a:uLnTx/>
                    <a:uFillTx/>
                    <a:latin typeface="Calibri"/>
                    <a:ea typeface="+mn-ea"/>
                    <a:cs typeface="+mn-cs"/>
                  </a:rPr>
                  <a:t>Sacubitril/valsartan</a:t>
                </a:r>
              </a:p>
            </p:txBody>
          </p:sp>
        </p:grpSp>
      </p:grpSp>
      <p:graphicFrame>
        <p:nvGraphicFramePr>
          <p:cNvPr id="4" name="Chart 3">
            <a:extLst>
              <a:ext uri="{FF2B5EF4-FFF2-40B4-BE49-F238E27FC236}">
                <a16:creationId xmlns:a16="http://schemas.microsoft.com/office/drawing/2014/main" id="{78EC956F-3689-480D-952F-60EF0B40689F}"/>
              </a:ext>
            </a:extLst>
          </p:cNvPr>
          <p:cNvGraphicFramePr/>
          <p:nvPr/>
        </p:nvGraphicFramePr>
        <p:xfrm>
          <a:off x="640562" y="1982033"/>
          <a:ext cx="3252172" cy="295889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0FCE5A4-4ACA-4B5E-BAAF-102BD02D7858}"/>
              </a:ext>
            </a:extLst>
          </p:cNvPr>
          <p:cNvSpPr txBox="1"/>
          <p:nvPr/>
        </p:nvSpPr>
        <p:spPr>
          <a:xfrm>
            <a:off x="4868300" y="3011379"/>
            <a:ext cx="266020"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 name="TextBox 2">
            <a:extLst>
              <a:ext uri="{FF2B5EF4-FFF2-40B4-BE49-F238E27FC236}">
                <a16:creationId xmlns:a16="http://schemas.microsoft.com/office/drawing/2014/main" id="{F1FDDE80-94F7-4953-A16F-2DC68D321527}"/>
              </a:ext>
            </a:extLst>
          </p:cNvPr>
          <p:cNvSpPr txBox="1"/>
          <p:nvPr/>
        </p:nvSpPr>
        <p:spPr>
          <a:xfrm>
            <a:off x="7036795" y="4774167"/>
            <a:ext cx="1549537"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Improvement</a:t>
            </a:r>
          </a:p>
        </p:txBody>
      </p:sp>
      <p:sp>
        <p:nvSpPr>
          <p:cNvPr id="11" name="TextBox 10">
            <a:extLst>
              <a:ext uri="{FF2B5EF4-FFF2-40B4-BE49-F238E27FC236}">
                <a16:creationId xmlns:a16="http://schemas.microsoft.com/office/drawing/2014/main" id="{D76E4620-4B06-40ED-8E33-68AF3F71C8EA}"/>
              </a:ext>
            </a:extLst>
          </p:cNvPr>
          <p:cNvSpPr txBox="1"/>
          <p:nvPr/>
        </p:nvSpPr>
        <p:spPr>
          <a:xfrm>
            <a:off x="5616733" y="4774168"/>
            <a:ext cx="1549537"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Deterioration</a:t>
            </a:r>
          </a:p>
        </p:txBody>
      </p:sp>
      <p:sp>
        <p:nvSpPr>
          <p:cNvPr id="7" name="TextBox 6">
            <a:extLst>
              <a:ext uri="{FF2B5EF4-FFF2-40B4-BE49-F238E27FC236}">
                <a16:creationId xmlns:a16="http://schemas.microsoft.com/office/drawing/2014/main" id="{EE2FD7C4-37D4-4F05-A29F-969CF5198422}"/>
              </a:ext>
            </a:extLst>
          </p:cNvPr>
          <p:cNvSpPr txBox="1"/>
          <p:nvPr/>
        </p:nvSpPr>
        <p:spPr>
          <a:xfrm>
            <a:off x="250388" y="3011379"/>
            <a:ext cx="255241"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273E0D75-0D7C-41DA-92E3-EF021E6D78B8}"/>
              </a:ext>
            </a:extLst>
          </p:cNvPr>
          <p:cNvSpPr txBox="1"/>
          <p:nvPr/>
        </p:nvSpPr>
        <p:spPr>
          <a:xfrm>
            <a:off x="2378040" y="4779696"/>
            <a:ext cx="1549537"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Improvement</a:t>
            </a:r>
          </a:p>
        </p:txBody>
      </p:sp>
      <p:sp>
        <p:nvSpPr>
          <p:cNvPr id="12" name="TextBox 11">
            <a:extLst>
              <a:ext uri="{FF2B5EF4-FFF2-40B4-BE49-F238E27FC236}">
                <a16:creationId xmlns:a16="http://schemas.microsoft.com/office/drawing/2014/main" id="{2FABB2DC-B4BC-4BC4-B149-11EF16CC2F9A}"/>
              </a:ext>
            </a:extLst>
          </p:cNvPr>
          <p:cNvSpPr txBox="1"/>
          <p:nvPr/>
        </p:nvSpPr>
        <p:spPr>
          <a:xfrm>
            <a:off x="961320" y="4777263"/>
            <a:ext cx="1549537"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Deterioration</a:t>
            </a:r>
          </a:p>
        </p:txBody>
      </p:sp>
      <p:sp>
        <p:nvSpPr>
          <p:cNvPr id="29" name="TextBox 28">
            <a:extLst>
              <a:ext uri="{FF2B5EF4-FFF2-40B4-BE49-F238E27FC236}">
                <a16:creationId xmlns:a16="http://schemas.microsoft.com/office/drawing/2014/main" id="{EAE31CC3-7398-4D48-B2F2-6ADF150FA278}"/>
              </a:ext>
            </a:extLst>
          </p:cNvPr>
          <p:cNvSpPr txBox="1"/>
          <p:nvPr/>
        </p:nvSpPr>
        <p:spPr>
          <a:xfrm>
            <a:off x="5521940" y="1345705"/>
            <a:ext cx="3029710"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a:t>
            </a:r>
          </a:p>
        </p:txBody>
      </p:sp>
      <p:sp>
        <p:nvSpPr>
          <p:cNvPr id="31" name="Rectangle 30">
            <a:extLst>
              <a:ext uri="{FF2B5EF4-FFF2-40B4-BE49-F238E27FC236}">
                <a16:creationId xmlns:a16="http://schemas.microsoft.com/office/drawing/2014/main" id="{053CD8DA-DE0B-45E5-910B-3C2A5DD6098D}"/>
              </a:ext>
            </a:extLst>
          </p:cNvPr>
          <p:cNvSpPr/>
          <p:nvPr/>
        </p:nvSpPr>
        <p:spPr>
          <a:xfrm>
            <a:off x="6922841" y="1741964"/>
            <a:ext cx="1338858" cy="480131"/>
          </a:xfrm>
          <a:prstGeom prst="rect">
            <a:avLst/>
          </a:prstGeom>
        </p:spPr>
        <p:txBody>
          <a:bodyPr wrap="square">
            <a:sp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1.34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(0.80, 2.23)</a:t>
            </a:r>
          </a:p>
        </p:txBody>
      </p:sp>
      <p:sp>
        <p:nvSpPr>
          <p:cNvPr id="32" name="TextBox 31">
            <a:extLst>
              <a:ext uri="{FF2B5EF4-FFF2-40B4-BE49-F238E27FC236}">
                <a16:creationId xmlns:a16="http://schemas.microsoft.com/office/drawing/2014/main" id="{BB92A33C-500B-4F09-AEA5-1618AD587DCE}"/>
              </a:ext>
            </a:extLst>
          </p:cNvPr>
          <p:cNvSpPr txBox="1"/>
          <p:nvPr/>
        </p:nvSpPr>
        <p:spPr>
          <a:xfrm>
            <a:off x="784100" y="1336659"/>
            <a:ext cx="3038751"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Women</a:t>
            </a:r>
          </a:p>
        </p:txBody>
      </p:sp>
      <p:sp>
        <p:nvSpPr>
          <p:cNvPr id="33" name="Rectangle 32">
            <a:extLst>
              <a:ext uri="{FF2B5EF4-FFF2-40B4-BE49-F238E27FC236}">
                <a16:creationId xmlns:a16="http://schemas.microsoft.com/office/drawing/2014/main" id="{BC3ABE67-F6B7-439B-AA11-69A5DB881620}"/>
              </a:ext>
            </a:extLst>
          </p:cNvPr>
          <p:cNvSpPr/>
          <p:nvPr/>
        </p:nvSpPr>
        <p:spPr>
          <a:xfrm>
            <a:off x="2306390" y="1741965"/>
            <a:ext cx="1583430" cy="480131"/>
          </a:xfrm>
          <a:prstGeom prst="rect">
            <a:avLst/>
          </a:prstGeom>
        </p:spPr>
        <p:txBody>
          <a:bodyPr wrap="square">
            <a:sp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1.72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(1.07, 2.76)</a:t>
            </a:r>
          </a:p>
        </p:txBody>
      </p:sp>
      <p:graphicFrame>
        <p:nvGraphicFramePr>
          <p:cNvPr id="34" name="Chart 33">
            <a:extLst>
              <a:ext uri="{FF2B5EF4-FFF2-40B4-BE49-F238E27FC236}">
                <a16:creationId xmlns:a16="http://schemas.microsoft.com/office/drawing/2014/main" id="{5B7AA4B7-9B52-42CB-9F64-FE061C254C88}"/>
              </a:ext>
            </a:extLst>
          </p:cNvPr>
          <p:cNvGraphicFramePr/>
          <p:nvPr/>
        </p:nvGraphicFramePr>
        <p:xfrm>
          <a:off x="5211480" y="1982032"/>
          <a:ext cx="3252172" cy="2958899"/>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4">
            <a:extLst>
              <a:ext uri="{FF2B5EF4-FFF2-40B4-BE49-F238E27FC236}">
                <a16:creationId xmlns:a16="http://schemas.microsoft.com/office/drawing/2014/main" id="{C461AA53-3D6D-FE47-A532-D60B460C4C7E}"/>
              </a:ext>
            </a:extLst>
          </p:cNvPr>
          <p:cNvSpPr/>
          <p:nvPr/>
        </p:nvSpPr>
        <p:spPr>
          <a:xfrm>
            <a:off x="945600" y="1741964"/>
            <a:ext cx="1583430" cy="480131"/>
          </a:xfrm>
          <a:prstGeom prst="rect">
            <a:avLst/>
          </a:prstGeom>
        </p:spPr>
        <p:txBody>
          <a:bodyPr wrap="square">
            <a:sp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0.96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(0.58, 1.59)</a:t>
            </a:r>
          </a:p>
        </p:txBody>
      </p:sp>
      <p:sp>
        <p:nvSpPr>
          <p:cNvPr id="26" name="Rectangle 25">
            <a:extLst>
              <a:ext uri="{FF2B5EF4-FFF2-40B4-BE49-F238E27FC236}">
                <a16:creationId xmlns:a16="http://schemas.microsoft.com/office/drawing/2014/main" id="{619CDC6B-FC0E-A142-BC08-C57FF0F036D8}"/>
              </a:ext>
            </a:extLst>
          </p:cNvPr>
          <p:cNvSpPr/>
          <p:nvPr/>
        </p:nvSpPr>
        <p:spPr>
          <a:xfrm>
            <a:off x="5698166" y="1745400"/>
            <a:ext cx="1338858" cy="480131"/>
          </a:xfrm>
          <a:prstGeom prst="rect">
            <a:avLst/>
          </a:prstGeom>
        </p:spPr>
        <p:txBody>
          <a:bodyPr wrap="square">
            <a:sp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0.64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(0.39, 1.06)</a:t>
            </a:r>
          </a:p>
        </p:txBody>
      </p:sp>
      <p:sp>
        <p:nvSpPr>
          <p:cNvPr id="27" name="Rectangle 26">
            <a:extLst>
              <a:ext uri="{FF2B5EF4-FFF2-40B4-BE49-F238E27FC236}">
                <a16:creationId xmlns:a16="http://schemas.microsoft.com/office/drawing/2014/main" id="{29F5772E-2F6E-44D8-B1B0-88EA7891F2C9}"/>
              </a:ext>
            </a:extLst>
          </p:cNvPr>
          <p:cNvSpPr/>
          <p:nvPr/>
        </p:nvSpPr>
        <p:spPr>
          <a:xfrm>
            <a:off x="3730010" y="3925268"/>
            <a:ext cx="1564026" cy="1015663"/>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P int.= 0.26</a:t>
            </a:r>
          </a:p>
          <a:p>
            <a:pPr marL="0" marR="0" lvl="0" indent="0" algn="ctr" defTabSz="91422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ea typeface="DengXian" panose="02010600030101010101" pitchFamily="2" charset="-122"/>
                <a:cs typeface="Arial" panose="020B0604020202020204" pitchFamily="34" charset="0"/>
              </a:rPr>
              <a:t>(deterioration)</a:t>
            </a:r>
          </a:p>
          <a:p>
            <a:pPr marL="0" marR="0" lvl="0" indent="0" algn="ctr" defTabSz="91422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rial" panose="020B0604020202020204" pitchFamily="34" charset="0"/>
              <a:ea typeface="DengXian" panose="02010600030101010101" pitchFamily="2" charset="-122"/>
              <a:cs typeface="Arial" panose="020B0604020202020204" pitchFamily="34" charset="0"/>
            </a:endParaRP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P int.= 0.44</a:t>
            </a:r>
          </a:p>
          <a:p>
            <a:pPr marL="0" marR="0" lvl="0" indent="0" algn="ctr" defTabSz="91422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ea typeface="DengXian" panose="02010600030101010101" pitchFamily="2" charset="-122"/>
                <a:cs typeface="Arial" panose="020B0604020202020204" pitchFamily="34" charset="0"/>
              </a:rPr>
              <a:t>(improvement)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578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7CA4CB7-2E53-4248-B047-885FB0BA24D6}"/>
              </a:ext>
            </a:extLst>
          </p:cNvPr>
          <p:cNvSpPr txBox="1">
            <a:spLocks/>
          </p:cNvSpPr>
          <p:nvPr/>
        </p:nvSpPr>
        <p:spPr bwMode="auto">
          <a:xfrm>
            <a:off x="17748" y="112293"/>
            <a:ext cx="9108504" cy="498598"/>
          </a:xfrm>
          <a:prstGeom prst="rect">
            <a:avLst/>
          </a:prstGeom>
          <a:noFill/>
          <a:ln w="19050">
            <a:noFill/>
            <a:miter lim="800000"/>
            <a:headEnd/>
            <a:tailEnd/>
          </a:ln>
        </p:spPr>
        <p:txBody>
          <a:bodyPr vert="horz" wrap="square" lIns="0" tIns="0" rIns="0" bIns="0" numCol="1" anchor="b"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FFFFFF"/>
                </a:solidFill>
                <a:latin typeface="+mj-lt"/>
                <a:ea typeface="+mj-ea"/>
                <a:cs typeface="+mj-cs"/>
              </a:defRPr>
            </a:lvl1pPr>
            <a:lvl2pPr algn="ctr" rtl="0" eaLnBrk="0" fontAlgn="base" hangingPunct="0">
              <a:lnSpc>
                <a:spcPct val="90000"/>
              </a:lnSpc>
              <a:spcBef>
                <a:spcPct val="0"/>
              </a:spcBef>
              <a:spcAft>
                <a:spcPct val="0"/>
              </a:spcAft>
              <a:defRPr sz="3600" b="1">
                <a:solidFill>
                  <a:srgbClr val="FFFFFF"/>
                </a:solidFill>
                <a:latin typeface="Arial" charset="0"/>
                <a:cs typeface="Arial" charset="0"/>
              </a:defRPr>
            </a:lvl2pPr>
            <a:lvl3pPr algn="ctr" rtl="0" eaLnBrk="0" fontAlgn="base" hangingPunct="0">
              <a:lnSpc>
                <a:spcPct val="90000"/>
              </a:lnSpc>
              <a:spcBef>
                <a:spcPct val="0"/>
              </a:spcBef>
              <a:spcAft>
                <a:spcPct val="0"/>
              </a:spcAft>
              <a:defRPr sz="3600" b="1">
                <a:solidFill>
                  <a:srgbClr val="FFFFFF"/>
                </a:solidFill>
                <a:latin typeface="Arial" charset="0"/>
                <a:cs typeface="Arial" charset="0"/>
              </a:defRPr>
            </a:lvl3pPr>
            <a:lvl4pPr algn="ctr" rtl="0" eaLnBrk="0" fontAlgn="base" hangingPunct="0">
              <a:lnSpc>
                <a:spcPct val="90000"/>
              </a:lnSpc>
              <a:spcBef>
                <a:spcPct val="0"/>
              </a:spcBef>
              <a:spcAft>
                <a:spcPct val="0"/>
              </a:spcAft>
              <a:defRPr sz="3600" b="1">
                <a:solidFill>
                  <a:srgbClr val="FFFFFF"/>
                </a:solidFill>
                <a:latin typeface="Arial" charset="0"/>
                <a:cs typeface="Arial" charset="0"/>
              </a:defRPr>
            </a:lvl4pPr>
            <a:lvl5pPr algn="ctr" rtl="0" eaLnBrk="0" fontAlgn="base" hangingPunct="0">
              <a:lnSpc>
                <a:spcPct val="90000"/>
              </a:lnSpc>
              <a:spcBef>
                <a:spcPct val="0"/>
              </a:spcBef>
              <a:spcAft>
                <a:spcPct val="0"/>
              </a:spcAft>
              <a:defRPr sz="3600" b="1">
                <a:solidFill>
                  <a:srgbClr val="FFFFFF"/>
                </a:solidFill>
                <a:latin typeface="Arial" charset="0"/>
                <a:cs typeface="Arial" charset="0"/>
              </a:defRPr>
            </a:lvl5pPr>
            <a:lvl6pPr marL="457200" algn="ctr" rtl="0" fontAlgn="base">
              <a:lnSpc>
                <a:spcPct val="90000"/>
              </a:lnSpc>
              <a:spcBef>
                <a:spcPct val="0"/>
              </a:spcBef>
              <a:spcAft>
                <a:spcPct val="0"/>
              </a:spcAft>
              <a:defRPr sz="3600" b="1">
                <a:solidFill>
                  <a:srgbClr val="FFFFFF"/>
                </a:solidFill>
                <a:latin typeface="Arial" charset="0"/>
                <a:cs typeface="Arial" charset="0"/>
              </a:defRPr>
            </a:lvl6pPr>
            <a:lvl7pPr marL="914400" algn="ctr" rtl="0" fontAlgn="base">
              <a:lnSpc>
                <a:spcPct val="90000"/>
              </a:lnSpc>
              <a:spcBef>
                <a:spcPct val="0"/>
              </a:spcBef>
              <a:spcAft>
                <a:spcPct val="0"/>
              </a:spcAft>
              <a:defRPr sz="3600" b="1">
                <a:solidFill>
                  <a:srgbClr val="FFFFFF"/>
                </a:solidFill>
                <a:latin typeface="Arial" charset="0"/>
                <a:cs typeface="Arial" charset="0"/>
              </a:defRPr>
            </a:lvl7pPr>
            <a:lvl8pPr marL="1371600" algn="ctr" rtl="0" fontAlgn="base">
              <a:lnSpc>
                <a:spcPct val="90000"/>
              </a:lnSpc>
              <a:spcBef>
                <a:spcPct val="0"/>
              </a:spcBef>
              <a:spcAft>
                <a:spcPct val="0"/>
              </a:spcAft>
              <a:defRPr sz="3600" b="1">
                <a:solidFill>
                  <a:srgbClr val="FFFFFF"/>
                </a:solidFill>
                <a:latin typeface="Arial" charset="0"/>
                <a:cs typeface="Arial" charset="0"/>
              </a:defRPr>
            </a:lvl8pPr>
            <a:lvl9pPr marL="1828800" algn="ctr" rtl="0" fontAlgn="base">
              <a:lnSpc>
                <a:spcPct val="90000"/>
              </a:lnSpc>
              <a:spcBef>
                <a:spcPct val="0"/>
              </a:spcBef>
              <a:spcAft>
                <a:spcPct val="0"/>
              </a:spcAft>
              <a:defRPr sz="3600" b="1">
                <a:solidFill>
                  <a:srgbClr val="FFFFFF"/>
                </a:solidFill>
                <a:latin typeface="Arial" charset="0"/>
                <a:cs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06699"/>
                </a:solidFill>
                <a:effectLst/>
                <a:uLnTx/>
                <a:uFillTx/>
                <a:latin typeface="Arial"/>
                <a:ea typeface="+mj-ea"/>
                <a:cs typeface="Arial"/>
              </a:rPr>
              <a:t>Worsening kidney function endpoint</a:t>
            </a:r>
          </a:p>
        </p:txBody>
      </p:sp>
      <p:sp>
        <p:nvSpPr>
          <p:cNvPr id="3" name="Rectangle 2">
            <a:extLst>
              <a:ext uri="{FF2B5EF4-FFF2-40B4-BE49-F238E27FC236}">
                <a16:creationId xmlns:a16="http://schemas.microsoft.com/office/drawing/2014/main" id="{944470DC-CC2A-4E78-84CF-A42BA7C19281}"/>
              </a:ext>
            </a:extLst>
          </p:cNvPr>
          <p:cNvSpPr/>
          <p:nvPr/>
        </p:nvSpPr>
        <p:spPr>
          <a:xfrm>
            <a:off x="251520" y="784867"/>
            <a:ext cx="8568952" cy="830997"/>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a:ea typeface="+mn-ea"/>
                <a:cs typeface="Arial"/>
              </a:rPr>
              <a:t>Composite of: Sustained* ≥50% reduction in eGFR, end-stage renal disease (ESRD) or death from renal causes</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A28A1DC5-94BD-4062-B51D-96725BE278A6}"/>
              </a:ext>
            </a:extLst>
          </p:cNvPr>
          <p:cNvGraphicFramePr>
            <a:graphicFrameLocks noGrp="1"/>
          </p:cNvGraphicFramePr>
          <p:nvPr/>
        </p:nvGraphicFramePr>
        <p:xfrm>
          <a:off x="87245" y="1751971"/>
          <a:ext cx="8969510" cy="2013160"/>
        </p:xfrm>
        <a:graphic>
          <a:graphicData uri="http://schemas.openxmlformats.org/drawingml/2006/table">
            <a:tbl>
              <a:tblPr firstRow="1" bandRow="1">
                <a:tableStyleId>{5940675A-B579-460E-94D1-54222C63F5DA}</a:tableStyleId>
              </a:tblPr>
              <a:tblGrid>
                <a:gridCol w="2963864">
                  <a:extLst>
                    <a:ext uri="{9D8B030D-6E8A-4147-A177-3AD203B41FA5}">
                      <a16:colId xmlns:a16="http://schemas.microsoft.com/office/drawing/2014/main" val="619755798"/>
                    </a:ext>
                  </a:extLst>
                </a:gridCol>
                <a:gridCol w="1896448">
                  <a:extLst>
                    <a:ext uri="{9D8B030D-6E8A-4147-A177-3AD203B41FA5}">
                      <a16:colId xmlns:a16="http://schemas.microsoft.com/office/drawing/2014/main" val="3268278868"/>
                    </a:ext>
                  </a:extLst>
                </a:gridCol>
                <a:gridCol w="1896448">
                  <a:extLst>
                    <a:ext uri="{9D8B030D-6E8A-4147-A177-3AD203B41FA5}">
                      <a16:colId xmlns:a16="http://schemas.microsoft.com/office/drawing/2014/main" val="594295152"/>
                    </a:ext>
                  </a:extLst>
                </a:gridCol>
                <a:gridCol w="2212750">
                  <a:extLst>
                    <a:ext uri="{9D8B030D-6E8A-4147-A177-3AD203B41FA5}">
                      <a16:colId xmlns:a16="http://schemas.microsoft.com/office/drawing/2014/main" val="3438837561"/>
                    </a:ext>
                  </a:extLst>
                </a:gridCol>
              </a:tblGrid>
              <a:tr h="0">
                <a:tc>
                  <a:txBody>
                    <a:bodyPr/>
                    <a:lstStyle/>
                    <a:p>
                      <a:endParaRPr lang="en-GB" sz="2400" b="1" dirty="0">
                        <a:latin typeface="+mn-lt"/>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C00000"/>
                          </a:solidFill>
                          <a:latin typeface="+mn-lt"/>
                          <a:cs typeface="Arial" panose="020B0604020202020204" pitchFamily="34" charset="0"/>
                        </a:rPr>
                        <a:t>Valsartan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mn-lt"/>
                          <a:ea typeface="+mn-ea"/>
                          <a:cs typeface="Arial" panose="020B0604020202020204" pitchFamily="34" charset="0"/>
                        </a:rPr>
                        <a:t>No. (%)</a:t>
                      </a:r>
                    </a:p>
                  </a:txBody>
                  <a:tcPr/>
                </a:tc>
                <a:tc>
                  <a:txBody>
                    <a:bodyPr/>
                    <a:lstStyle/>
                    <a:p>
                      <a:pPr algn="ctr"/>
                      <a:r>
                        <a:rPr lang="en-GB" sz="2400" b="1" dirty="0">
                          <a:solidFill>
                            <a:srgbClr val="006699"/>
                          </a:solidFill>
                          <a:latin typeface="+mn-lt"/>
                          <a:cs typeface="Arial" panose="020B0604020202020204" pitchFamily="34" charset="0"/>
                        </a:rPr>
                        <a:t>Sac/val</a:t>
                      </a:r>
                    </a:p>
                    <a:p>
                      <a:pPr algn="ctr"/>
                      <a:r>
                        <a:rPr lang="en-GB" sz="2400" b="1" dirty="0">
                          <a:solidFill>
                            <a:srgbClr val="006699"/>
                          </a:solidFill>
                          <a:latin typeface="+mn-lt"/>
                          <a:cs typeface="Arial" panose="020B0604020202020204" pitchFamily="34" charset="0"/>
                        </a:rPr>
                        <a:t>No. (%)</a:t>
                      </a:r>
                    </a:p>
                  </a:txBody>
                  <a:tcPr/>
                </a:tc>
                <a:tc>
                  <a:txBody>
                    <a:bodyPr/>
                    <a:lstStyle/>
                    <a:p>
                      <a:pPr algn="ctr"/>
                      <a:r>
                        <a:rPr lang="en-GB" sz="2400" b="1" dirty="0">
                          <a:latin typeface="+mn-lt"/>
                          <a:cs typeface="Arial" panose="020B0604020202020204" pitchFamily="34" charset="0"/>
                        </a:rPr>
                        <a:t>Hazard ratio</a:t>
                      </a:r>
                    </a:p>
                    <a:p>
                      <a:pPr algn="ctr"/>
                      <a:r>
                        <a:rPr lang="en-GB" sz="2400" b="1" dirty="0">
                          <a:latin typeface="+mn-lt"/>
                          <a:cs typeface="Arial" panose="020B0604020202020204" pitchFamily="34" charset="0"/>
                        </a:rPr>
                        <a:t>(95%CI)</a:t>
                      </a:r>
                    </a:p>
                  </a:txBody>
                  <a:tcPr/>
                </a:tc>
                <a:extLst>
                  <a:ext uri="{0D108BD9-81ED-4DB2-BD59-A6C34878D82A}">
                    <a16:rowId xmlns:a16="http://schemas.microsoft.com/office/drawing/2014/main" val="562732309"/>
                  </a:ext>
                </a:extLst>
              </a:tr>
              <a:tr h="595100">
                <a:tc>
                  <a:txBody>
                    <a:bodyPr/>
                    <a:lstStyle/>
                    <a:p>
                      <a:r>
                        <a:rPr lang="en-GB" sz="2400" b="1" dirty="0">
                          <a:latin typeface="+mn-lt"/>
                          <a:cs typeface="Arial" panose="020B0604020202020204" pitchFamily="34" charset="0"/>
                        </a:rPr>
                        <a:t>Women (n=2479)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C00000"/>
                          </a:solidFill>
                          <a:effectLst/>
                          <a:uLnTx/>
                          <a:uFillTx/>
                          <a:latin typeface="+mn-lt"/>
                          <a:ea typeface="+mn-ea"/>
                          <a:cs typeface="Arial" panose="020B0604020202020204" pitchFamily="34" charset="0"/>
                        </a:rPr>
                        <a:t>32 (2.6)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6699"/>
                          </a:solidFill>
                          <a:effectLst/>
                          <a:uLnTx/>
                          <a:uFillTx/>
                          <a:latin typeface="+mn-lt"/>
                          <a:ea typeface="+mn-ea"/>
                          <a:cs typeface="Arial" panose="020B0604020202020204" pitchFamily="34" charset="0"/>
                        </a:rPr>
                        <a:t>16 (1.3)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0.49 (0.27, 0.89)</a:t>
                      </a:r>
                    </a:p>
                  </a:txBody>
                  <a:tcPr/>
                </a:tc>
                <a:extLst>
                  <a:ext uri="{0D108BD9-81ED-4DB2-BD59-A6C34878D82A}">
                    <a16:rowId xmlns:a16="http://schemas.microsoft.com/office/drawing/2014/main" val="1498992240"/>
                  </a:ext>
                </a:extLst>
              </a:tr>
              <a:tr h="595100">
                <a:tc>
                  <a:txBody>
                    <a:bodyPr/>
                    <a:lstStyle/>
                    <a:p>
                      <a:r>
                        <a:rPr lang="en-GB" sz="2400" b="1" dirty="0">
                          <a:latin typeface="+mn-lt"/>
                          <a:cs typeface="Arial" panose="020B0604020202020204" pitchFamily="34" charset="0"/>
                        </a:rPr>
                        <a:t>Men (n=2317)</a:t>
                      </a:r>
                    </a:p>
                  </a:txBody>
                  <a:tcPr/>
                </a:tc>
                <a:tc>
                  <a:txBody>
                    <a:bodyPr/>
                    <a:lstStyle/>
                    <a:p>
                      <a:pPr algn="ctr"/>
                      <a:r>
                        <a:rPr lang="en-GB" sz="2400" dirty="0">
                          <a:solidFill>
                            <a:srgbClr val="C00000"/>
                          </a:solidFill>
                          <a:latin typeface="+mn-lt"/>
                          <a:cs typeface="Arial" panose="020B0604020202020204" pitchFamily="34" charset="0"/>
                        </a:rPr>
                        <a:t>49 (2.8)</a:t>
                      </a:r>
                    </a:p>
                  </a:txBody>
                  <a:tcPr/>
                </a:tc>
                <a:tc>
                  <a:txBody>
                    <a:bodyPr/>
                    <a:lstStyle/>
                    <a:p>
                      <a:pPr algn="ctr"/>
                      <a:r>
                        <a:rPr lang="en-GB" sz="2400" dirty="0">
                          <a:solidFill>
                            <a:srgbClr val="006699"/>
                          </a:solidFill>
                          <a:latin typeface="+mn-lt"/>
                          <a:cs typeface="Arial" panose="020B0604020202020204" pitchFamily="34" charset="0"/>
                        </a:rPr>
                        <a:t>17 (1.5)</a:t>
                      </a:r>
                    </a:p>
                  </a:txBody>
                  <a:tcPr/>
                </a:tc>
                <a:tc>
                  <a:txBody>
                    <a:bodyPr/>
                    <a:lstStyle/>
                    <a:p>
                      <a:pPr algn="ctr"/>
                      <a:r>
                        <a:rPr lang="en-GB" sz="2400" dirty="0">
                          <a:latin typeface="+mn-lt"/>
                          <a:cs typeface="Arial" panose="020B0604020202020204" pitchFamily="34" charset="0"/>
                        </a:rPr>
                        <a:t>0.53 (0.29, 0.95)</a:t>
                      </a:r>
                    </a:p>
                  </a:txBody>
                  <a:tcPr/>
                </a:tc>
                <a:extLst>
                  <a:ext uri="{0D108BD9-81ED-4DB2-BD59-A6C34878D82A}">
                    <a16:rowId xmlns:a16="http://schemas.microsoft.com/office/drawing/2014/main" val="2620146198"/>
                  </a:ext>
                </a:extLst>
              </a:tr>
            </a:tbl>
          </a:graphicData>
        </a:graphic>
      </p:graphicFrame>
      <p:sp>
        <p:nvSpPr>
          <p:cNvPr id="4" name="Rectangle 3">
            <a:extLst>
              <a:ext uri="{FF2B5EF4-FFF2-40B4-BE49-F238E27FC236}">
                <a16:creationId xmlns:a16="http://schemas.microsoft.com/office/drawing/2014/main" id="{CCF553FD-11B0-431D-9F99-6FD5A5AD7B03}"/>
              </a:ext>
            </a:extLst>
          </p:cNvPr>
          <p:cNvSpPr/>
          <p:nvPr/>
        </p:nvSpPr>
        <p:spPr>
          <a:xfrm>
            <a:off x="155129" y="4462145"/>
            <a:ext cx="7671071" cy="646331"/>
          </a:xfrm>
          <a:prstGeom prst="rect">
            <a:avLst/>
          </a:prstGeom>
        </p:spPr>
        <p:txBody>
          <a:bodyPr wrap="square">
            <a:spAutoFit/>
          </a:bodyPr>
          <a:lstStyle/>
          <a:p>
            <a:pPr marL="0" marR="0" lvl="0" indent="0" algn="l" defTabSz="91422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ESRD consisted of sustained eGFR below 15 ml/min/1.73m</a:t>
            </a:r>
            <a:r>
              <a:rPr kumimoji="0" lang="en-US" sz="1800" b="0" i="0" u="none" strike="noStrike" kern="1200" cap="none" spc="0" normalizeH="0" baseline="30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 sustained dialysis or kidney transplantation *Sustained = 28 days or more</a:t>
            </a:r>
          </a:p>
        </p:txBody>
      </p:sp>
      <p:sp>
        <p:nvSpPr>
          <p:cNvPr id="6" name="Rectangle 5">
            <a:extLst>
              <a:ext uri="{FF2B5EF4-FFF2-40B4-BE49-F238E27FC236}">
                <a16:creationId xmlns:a16="http://schemas.microsoft.com/office/drawing/2014/main" id="{9A8AC7B4-F663-4E77-90EE-5D17BE05B1BD}"/>
              </a:ext>
            </a:extLst>
          </p:cNvPr>
          <p:cNvSpPr/>
          <p:nvPr/>
        </p:nvSpPr>
        <p:spPr>
          <a:xfrm>
            <a:off x="7040341" y="3851492"/>
            <a:ext cx="1571718" cy="369332"/>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P int.= 0.90</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864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993B18-6EDC-0446-A6CA-CCAB3E0EE816}"/>
              </a:ext>
            </a:extLst>
          </p:cNvPr>
          <p:cNvPicPr>
            <a:picLocks noChangeAspect="1"/>
          </p:cNvPicPr>
          <p:nvPr/>
        </p:nvPicPr>
        <p:blipFill rotWithShape="1">
          <a:blip r:embed="rId2"/>
          <a:srcRect l="2098" t="2284" r="1748" b="6726"/>
          <a:stretch/>
        </p:blipFill>
        <p:spPr>
          <a:xfrm>
            <a:off x="4617886" y="2029219"/>
            <a:ext cx="4320000" cy="2973084"/>
          </a:xfrm>
          <a:prstGeom prst="rect">
            <a:avLst/>
          </a:prstGeom>
        </p:spPr>
      </p:pic>
      <p:pic>
        <p:nvPicPr>
          <p:cNvPr id="6" name="Picture 5">
            <a:extLst>
              <a:ext uri="{FF2B5EF4-FFF2-40B4-BE49-F238E27FC236}">
                <a16:creationId xmlns:a16="http://schemas.microsoft.com/office/drawing/2014/main" id="{76637497-B6F0-D743-B59F-02776B0BD79A}"/>
              </a:ext>
            </a:extLst>
          </p:cNvPr>
          <p:cNvPicPr>
            <a:picLocks noChangeAspect="1"/>
          </p:cNvPicPr>
          <p:nvPr/>
        </p:nvPicPr>
        <p:blipFill rotWithShape="1">
          <a:blip r:embed="rId3"/>
          <a:srcRect l="1748" t="3152" r="1572" b="2524"/>
          <a:stretch/>
        </p:blipFill>
        <p:spPr>
          <a:xfrm>
            <a:off x="92327" y="1932784"/>
            <a:ext cx="4320000" cy="3065277"/>
          </a:xfrm>
          <a:prstGeom prst="rect">
            <a:avLst/>
          </a:prstGeom>
        </p:spPr>
      </p:pic>
      <p:sp>
        <p:nvSpPr>
          <p:cNvPr id="12" name="Title 3">
            <a:extLst>
              <a:ext uri="{FF2B5EF4-FFF2-40B4-BE49-F238E27FC236}">
                <a16:creationId xmlns:a16="http://schemas.microsoft.com/office/drawing/2014/main" id="{AD0600C3-6C5D-45DC-870D-073EBB97F0AD}"/>
              </a:ext>
            </a:extLst>
          </p:cNvPr>
          <p:cNvSpPr txBox="1">
            <a:spLocks/>
          </p:cNvSpPr>
          <p:nvPr/>
        </p:nvSpPr>
        <p:spPr>
          <a:xfrm>
            <a:off x="-1" y="42384"/>
            <a:ext cx="9137733" cy="642938"/>
          </a:xfrm>
          <a:prstGeom prst="rect">
            <a:avLst/>
          </a:prstGeom>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marL="0" marR="0" lvl="0" indent="0" algn="ctr" defTabSz="685767"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6699"/>
                </a:solidFill>
                <a:effectLst/>
                <a:uLnTx/>
                <a:uFillTx/>
                <a:latin typeface="Arial" panose="020B0604020202020204" pitchFamily="34" charset="0"/>
                <a:ea typeface="+mj-ea"/>
                <a:cs typeface="Arial" panose="020B0604020202020204" pitchFamily="34" charset="0"/>
              </a:rPr>
              <a:t>All-cause mortality</a:t>
            </a:r>
          </a:p>
        </p:txBody>
      </p:sp>
      <p:sp>
        <p:nvSpPr>
          <p:cNvPr id="17" name="Rectangle 16">
            <a:extLst>
              <a:ext uri="{FF2B5EF4-FFF2-40B4-BE49-F238E27FC236}">
                <a16:creationId xmlns:a16="http://schemas.microsoft.com/office/drawing/2014/main" id="{A50526AC-1862-B94D-9646-FDEDD86D35C3}"/>
              </a:ext>
            </a:extLst>
          </p:cNvPr>
          <p:cNvSpPr/>
          <p:nvPr/>
        </p:nvSpPr>
        <p:spPr>
          <a:xfrm>
            <a:off x="1595075" y="975144"/>
            <a:ext cx="2274982" cy="1107996"/>
          </a:xfrm>
          <a:prstGeom prst="rect">
            <a:avLst/>
          </a:prstGeom>
        </p:spPr>
        <p:txBody>
          <a:bodyPr wrap="non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rPr>
              <a:t>Women</a:t>
            </a:r>
          </a:p>
          <a:p>
            <a:pPr algn="ctr">
              <a:defRPr/>
            </a:pPr>
            <a:r>
              <a:rPr lang="en-GB" b="1" dirty="0">
                <a:solidFill>
                  <a:prstClr val="black"/>
                </a:solidFill>
                <a:latin typeface="Arial" panose="020B0604020202020204" pitchFamily="34" charset="0"/>
                <a:cs typeface="Arial" panose="020B0604020202020204" pitchFamily="34" charset="0"/>
              </a:rPr>
              <a:t>HR 0.96 (0.77, 1.20)</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7F4E6E0-93ED-CC4C-8F2B-457217D5BADF}"/>
              </a:ext>
            </a:extLst>
          </p:cNvPr>
          <p:cNvSpPr/>
          <p:nvPr/>
        </p:nvSpPr>
        <p:spPr>
          <a:xfrm>
            <a:off x="5666043" y="991557"/>
            <a:ext cx="2223686" cy="1107996"/>
          </a:xfrm>
          <a:prstGeom prst="rect">
            <a:avLst/>
          </a:prstGeom>
        </p:spPr>
        <p:txBody>
          <a:bodyPr wrap="non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rPr>
              <a:t>Men</a:t>
            </a:r>
          </a:p>
          <a:p>
            <a:pPr algn="ctr">
              <a:defRPr/>
            </a:pPr>
            <a:r>
              <a:rPr lang="en-GB" b="1" dirty="0">
                <a:solidFill>
                  <a:prstClr val="black"/>
                </a:solidFill>
                <a:latin typeface="Arial" panose="020B0604020202020204" pitchFamily="34" charset="0"/>
                <a:cs typeface="Arial" panose="020B0604020202020204" pitchFamily="34" charset="0"/>
              </a:rPr>
              <a:t>HR 0.97 (0.80-1.19)</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C610D1-D546-4077-871F-2B1A258FCF3C}"/>
              </a:ext>
            </a:extLst>
          </p:cNvPr>
          <p:cNvSpPr/>
          <p:nvPr/>
        </p:nvSpPr>
        <p:spPr>
          <a:xfrm>
            <a:off x="1867167" y="3072757"/>
            <a:ext cx="1325955" cy="338554"/>
          </a:xfrm>
          <a:prstGeom prst="rect">
            <a:avLst/>
          </a:prstGeom>
        </p:spPr>
        <p:txBody>
          <a:bodyPr wrap="square">
            <a:spAutoFit/>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Valsartan</a:t>
            </a:r>
          </a:p>
        </p:txBody>
      </p:sp>
      <p:sp>
        <p:nvSpPr>
          <p:cNvPr id="18" name="Rectangle 17">
            <a:extLst>
              <a:ext uri="{FF2B5EF4-FFF2-40B4-BE49-F238E27FC236}">
                <a16:creationId xmlns:a16="http://schemas.microsoft.com/office/drawing/2014/main" id="{ED0628A3-0FAC-43DF-BB9F-CDE6F7DC2C80}"/>
              </a:ext>
            </a:extLst>
          </p:cNvPr>
          <p:cNvSpPr/>
          <p:nvPr/>
        </p:nvSpPr>
        <p:spPr>
          <a:xfrm>
            <a:off x="2746024" y="3579394"/>
            <a:ext cx="1175485" cy="338554"/>
          </a:xfrm>
          <a:prstGeom prst="rect">
            <a:avLst/>
          </a:prstGeom>
        </p:spPr>
        <p:txBody>
          <a:bodyPr wrap="square">
            <a:spAutoFit/>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rPr>
              <a:t>Sac/val</a:t>
            </a:r>
          </a:p>
        </p:txBody>
      </p:sp>
      <p:sp>
        <p:nvSpPr>
          <p:cNvPr id="19" name="Rectangle 18">
            <a:extLst>
              <a:ext uri="{FF2B5EF4-FFF2-40B4-BE49-F238E27FC236}">
                <a16:creationId xmlns:a16="http://schemas.microsoft.com/office/drawing/2014/main" id="{08D1963F-45EA-45BE-9671-8A371A93B379}"/>
              </a:ext>
            </a:extLst>
          </p:cNvPr>
          <p:cNvSpPr/>
          <p:nvPr/>
        </p:nvSpPr>
        <p:spPr>
          <a:xfrm>
            <a:off x="5752029" y="3126869"/>
            <a:ext cx="1325955" cy="338554"/>
          </a:xfrm>
          <a:prstGeom prst="rect">
            <a:avLst/>
          </a:prstGeom>
        </p:spPr>
        <p:txBody>
          <a:bodyPr wrap="square">
            <a:spAutoFit/>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Valsartan</a:t>
            </a:r>
          </a:p>
        </p:txBody>
      </p:sp>
      <p:sp>
        <p:nvSpPr>
          <p:cNvPr id="25" name="Rectangle 24">
            <a:extLst>
              <a:ext uri="{FF2B5EF4-FFF2-40B4-BE49-F238E27FC236}">
                <a16:creationId xmlns:a16="http://schemas.microsoft.com/office/drawing/2014/main" id="{1E49F5EA-AA16-4FAF-ACEC-AE4FE7904EDF}"/>
              </a:ext>
            </a:extLst>
          </p:cNvPr>
          <p:cNvSpPr/>
          <p:nvPr/>
        </p:nvSpPr>
        <p:spPr>
          <a:xfrm>
            <a:off x="6777886" y="3651956"/>
            <a:ext cx="918443" cy="338554"/>
          </a:xfrm>
          <a:prstGeom prst="rect">
            <a:avLst/>
          </a:prstGeom>
        </p:spPr>
        <p:txBody>
          <a:bodyPr wrap="square">
            <a:spAutoFit/>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rPr>
              <a:t>Sac/val</a:t>
            </a:r>
          </a:p>
        </p:txBody>
      </p:sp>
    </p:spTree>
    <p:extLst>
      <p:ext uri="{BB962C8B-B14F-4D97-AF65-F5344CB8AC3E}">
        <p14:creationId xmlns:p14="http://schemas.microsoft.com/office/powerpoint/2010/main" val="218147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202BE9-CD64-4004-95D3-D7DA6E9D71EB}"/>
              </a:ext>
            </a:extLst>
          </p:cNvPr>
          <p:cNvSpPr txBox="1"/>
          <p:nvPr/>
        </p:nvSpPr>
        <p:spPr>
          <a:xfrm>
            <a:off x="0" y="1661486"/>
            <a:ext cx="9108504" cy="1446550"/>
          </a:xfrm>
          <a:prstGeom prst="rect">
            <a:avLst/>
          </a:prstGeom>
          <a:noFill/>
        </p:spPr>
        <p:txBody>
          <a:bodyPr wrap="square"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Laboratory measures, </a:t>
            </a: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tolerability and safety</a:t>
            </a:r>
          </a:p>
        </p:txBody>
      </p:sp>
    </p:spTree>
    <p:extLst>
      <p:ext uri="{BB962C8B-B14F-4D97-AF65-F5344CB8AC3E}">
        <p14:creationId xmlns:p14="http://schemas.microsoft.com/office/powerpoint/2010/main" val="236569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9CAE-274F-4B95-AF1C-465BA5B60F2E}"/>
              </a:ext>
            </a:extLst>
          </p:cNvPr>
          <p:cNvSpPr>
            <a:spLocks noGrp="1"/>
          </p:cNvSpPr>
          <p:nvPr>
            <p:ph type="title"/>
          </p:nvPr>
        </p:nvSpPr>
        <p:spPr>
          <a:xfrm>
            <a:off x="0" y="0"/>
            <a:ext cx="9112928" cy="771550"/>
          </a:xfrm>
        </p:spPr>
        <p:txBody>
          <a:bodyPr>
            <a:normAutofit/>
          </a:bodyPr>
          <a:lstStyle/>
          <a:p>
            <a:pPr lvl="0" defTabSz="685784">
              <a:spcBef>
                <a:spcPts val="0"/>
              </a:spcBef>
            </a:pPr>
            <a:r>
              <a:rPr lang="en-GB" sz="3600" b="1" dirty="0">
                <a:solidFill>
                  <a:srgbClr val="006699"/>
                </a:solidFill>
                <a:latin typeface="Arial" panose="020B0604020202020204" pitchFamily="34" charset="0"/>
                <a:ea typeface="+mn-ea"/>
                <a:cs typeface="Arial" panose="020B0604020202020204" pitchFamily="34" charset="0"/>
              </a:rPr>
              <a:t>Safety/adverse events (AEs)</a:t>
            </a:r>
            <a:endParaRPr lang="en-GB" dirty="0"/>
          </a:p>
        </p:txBody>
      </p:sp>
      <p:graphicFrame>
        <p:nvGraphicFramePr>
          <p:cNvPr id="3" name="Table 2">
            <a:extLst>
              <a:ext uri="{FF2B5EF4-FFF2-40B4-BE49-F238E27FC236}">
                <a16:creationId xmlns:a16="http://schemas.microsoft.com/office/drawing/2014/main" id="{00AA4C3F-D601-4D6A-8BFB-3722DF1A4C52}"/>
              </a:ext>
            </a:extLst>
          </p:cNvPr>
          <p:cNvGraphicFramePr>
            <a:graphicFrameLocks noGrp="1"/>
          </p:cNvGraphicFramePr>
          <p:nvPr>
            <p:extLst>
              <p:ext uri="{D42A27DB-BD31-4B8C-83A1-F6EECF244321}">
                <p14:modId xmlns:p14="http://schemas.microsoft.com/office/powerpoint/2010/main" val="1193019079"/>
              </p:ext>
            </p:extLst>
          </p:nvPr>
        </p:nvGraphicFramePr>
        <p:xfrm>
          <a:off x="187416" y="892248"/>
          <a:ext cx="8738096" cy="3692868"/>
        </p:xfrm>
        <a:graphic>
          <a:graphicData uri="http://schemas.openxmlformats.org/drawingml/2006/table">
            <a:tbl>
              <a:tblPr firstRow="1" bandRow="1">
                <a:tableStyleId>{9D7B26C5-4107-4FEC-AEDC-1716B250A1EF}</a:tableStyleId>
              </a:tblPr>
              <a:tblGrid>
                <a:gridCol w="3296301">
                  <a:extLst>
                    <a:ext uri="{9D8B030D-6E8A-4147-A177-3AD203B41FA5}">
                      <a16:colId xmlns:a16="http://schemas.microsoft.com/office/drawing/2014/main" val="2730222834"/>
                    </a:ext>
                  </a:extLst>
                </a:gridCol>
                <a:gridCol w="1060605">
                  <a:extLst>
                    <a:ext uri="{9D8B030D-6E8A-4147-A177-3AD203B41FA5}">
                      <a16:colId xmlns:a16="http://schemas.microsoft.com/office/drawing/2014/main" val="69295406"/>
                    </a:ext>
                  </a:extLst>
                </a:gridCol>
                <a:gridCol w="1060605">
                  <a:extLst>
                    <a:ext uri="{9D8B030D-6E8A-4147-A177-3AD203B41FA5}">
                      <a16:colId xmlns:a16="http://schemas.microsoft.com/office/drawing/2014/main" val="2327885209"/>
                    </a:ext>
                  </a:extLst>
                </a:gridCol>
                <a:gridCol w="162560">
                  <a:extLst>
                    <a:ext uri="{9D8B030D-6E8A-4147-A177-3AD203B41FA5}">
                      <a16:colId xmlns:a16="http://schemas.microsoft.com/office/drawing/2014/main" val="3656651126"/>
                    </a:ext>
                  </a:extLst>
                </a:gridCol>
                <a:gridCol w="1062000">
                  <a:extLst>
                    <a:ext uri="{9D8B030D-6E8A-4147-A177-3AD203B41FA5}">
                      <a16:colId xmlns:a16="http://schemas.microsoft.com/office/drawing/2014/main" val="2821643451"/>
                    </a:ext>
                  </a:extLst>
                </a:gridCol>
                <a:gridCol w="1062000">
                  <a:extLst>
                    <a:ext uri="{9D8B030D-6E8A-4147-A177-3AD203B41FA5}">
                      <a16:colId xmlns:a16="http://schemas.microsoft.com/office/drawing/2014/main" val="1395647470"/>
                    </a:ext>
                  </a:extLst>
                </a:gridCol>
                <a:gridCol w="1034025">
                  <a:extLst>
                    <a:ext uri="{9D8B030D-6E8A-4147-A177-3AD203B41FA5}">
                      <a16:colId xmlns:a16="http://schemas.microsoft.com/office/drawing/2014/main" val="870428464"/>
                    </a:ext>
                  </a:extLst>
                </a:gridCol>
              </a:tblGrid>
              <a:tr h="575844">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endParaRPr lang="en-GB" sz="1600" b="0" dirty="0"/>
                    </a:p>
                  </a:txBody>
                  <a:tcPr marL="68580" marR="68580" marT="34290" marB="34290"/>
                </a:tc>
                <a:tc>
                  <a:txBody>
                    <a:bodyPr/>
                    <a:lstStyle/>
                    <a:p>
                      <a:pPr algn="ctr"/>
                      <a:endParaRPr kumimoji="0" lang="en-GB" sz="160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algn="ctr"/>
                      <a:r>
                        <a:rPr kumimoji="0" lang="en-GB" sz="160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Val.</a:t>
                      </a: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nchor="b"/>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algn="ctr"/>
                      <a:endParaRPr lang="en-GB" sz="1600" dirty="0">
                        <a:solidFill>
                          <a:srgbClr val="006699"/>
                        </a:solidFill>
                        <a:latin typeface="Arial" panose="020B0604020202020204" pitchFamily="34" charset="0"/>
                        <a:cs typeface="Arial" panose="020B0604020202020204" pitchFamily="34" charset="0"/>
                      </a:endParaRPr>
                    </a:p>
                    <a:p>
                      <a:pPr algn="ctr"/>
                      <a:r>
                        <a:rPr lang="en-GB" sz="1600" dirty="0">
                          <a:solidFill>
                            <a:srgbClr val="006699"/>
                          </a:solidFill>
                          <a:latin typeface="Arial" panose="020B0604020202020204" pitchFamily="34" charset="0"/>
                          <a:cs typeface="Arial" panose="020B0604020202020204" pitchFamily="34" charset="0"/>
                        </a:rPr>
                        <a:t>Sac/val.</a:t>
                      </a:r>
                      <a:endParaRPr lang="en-GB" sz="1600" b="1" dirty="0">
                        <a:solidFill>
                          <a:srgbClr val="006699"/>
                        </a:solidFill>
                        <a:latin typeface="Arial" panose="020B0604020202020204" pitchFamily="34" charset="0"/>
                        <a:cs typeface="Arial" panose="020B0604020202020204" pitchFamily="34" charset="0"/>
                      </a:endParaRPr>
                    </a:p>
                  </a:txBody>
                  <a:tcPr marL="68580" marR="68580" marT="34290" marB="34290" anchor="b"/>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nchor="b"/>
                </a:tc>
                <a:tc>
                  <a:txBody>
                    <a:bodyPr/>
                    <a:lstStyle/>
                    <a:p>
                      <a:pPr algn="ctr"/>
                      <a:endParaRPr kumimoji="0" lang="en-GB" sz="160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algn="ctr"/>
                      <a:r>
                        <a:rPr kumimoji="0" lang="en-GB" sz="160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Val.</a:t>
                      </a: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rgbClr val="006699"/>
                        </a:solidFill>
                        <a:latin typeface="Arial" panose="020B0604020202020204" pitchFamily="34" charset="0"/>
                        <a:cs typeface="Arial" panose="020B0604020202020204" pitchFamily="34" charset="0"/>
                      </a:endParaRPr>
                    </a:p>
                    <a:p>
                      <a:pPr algn="ctr"/>
                      <a:r>
                        <a:rPr lang="en-GB" sz="1600" dirty="0">
                          <a:solidFill>
                            <a:srgbClr val="006699"/>
                          </a:solidFill>
                          <a:latin typeface="Arial" panose="020B0604020202020204" pitchFamily="34" charset="0"/>
                          <a:cs typeface="Arial" panose="020B0604020202020204" pitchFamily="34" charset="0"/>
                        </a:rPr>
                        <a:t>Sac/val.</a:t>
                      </a:r>
                      <a:endParaRPr lang="en-GB" sz="1600" b="1" dirty="0">
                        <a:solidFill>
                          <a:srgbClr val="006699"/>
                        </a:solidFill>
                        <a:latin typeface="Arial" panose="020B0604020202020204" pitchFamily="34" charset="0"/>
                        <a:cs typeface="Arial" panose="020B0604020202020204" pitchFamily="34" charset="0"/>
                      </a:endParaRPr>
                    </a:p>
                  </a:txBody>
                  <a:tcPr marL="68580" marR="68580" marT="34290" marB="34290" anchor="b"/>
                </a:tc>
                <a:tc>
                  <a:txBody>
                    <a:bodyPr/>
                    <a:lstStyle/>
                    <a:p>
                      <a:pPr algn="ctr"/>
                      <a:r>
                        <a:rPr lang="en-GB" sz="1600" b="0" i="1" dirty="0">
                          <a:latin typeface="Arial" panose="020B0604020202020204" pitchFamily="34" charset="0"/>
                          <a:cs typeface="Arial" panose="020B0604020202020204" pitchFamily="34" charset="0"/>
                        </a:rPr>
                        <a:t>P-value for inter.</a:t>
                      </a:r>
                    </a:p>
                  </a:txBody>
                  <a:tcPr marL="68580" marR="68580" marT="34290" marB="34290" anchor="b"/>
                </a:tc>
                <a:extLst>
                  <a:ext uri="{0D108BD9-81ED-4DB2-BD59-A6C34878D82A}">
                    <a16:rowId xmlns:a16="http://schemas.microsoft.com/office/drawing/2014/main" val="3748443964"/>
                  </a:ext>
                </a:extLst>
              </a:tr>
              <a:tr h="34633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600" b="1" dirty="0">
                          <a:latin typeface="Arial" panose="020B0604020202020204" pitchFamily="34" charset="0"/>
                          <a:cs typeface="Arial" panose="020B0604020202020204" pitchFamily="34" charset="0"/>
                        </a:rPr>
                        <a:t>AE/abnormality of interest (%)</a:t>
                      </a:r>
                    </a:p>
                  </a:txBody>
                  <a:tcPr marL="68580" marR="68580" marT="34290" marB="34290">
                    <a:solidFill>
                      <a:schemeClr val="bg1">
                        <a:lumMod val="65000"/>
                        <a:alpha val="20000"/>
                      </a:schemeClr>
                    </a:solidFill>
                  </a:tcPr>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endParaRPr lang="en-GB" sz="1600" b="1" dirty="0">
                        <a:solidFill>
                          <a:srgbClr val="006699"/>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p>
                      <a:pPr algn="ctr"/>
                      <a:endParaRPr lang="en-GB" sz="1600" dirty="0">
                        <a:solidFill>
                          <a:srgbClr val="C00000"/>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p>
                      <a:pPr algn="ctr"/>
                      <a:endParaRPr lang="en-GB" sz="1600" dirty="0">
                        <a:solidFill>
                          <a:srgbClr val="C00000"/>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endParaRPr lang="en-GB" sz="1600" dirty="0">
                        <a:solidFill>
                          <a:srgbClr val="006699"/>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p>
                      <a:pPr algn="ctr"/>
                      <a:endParaRPr lang="en-GB" sz="1600" i="1" dirty="0">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extLst>
                  <a:ext uri="{0D108BD9-81ED-4DB2-BD59-A6C34878D82A}">
                    <a16:rowId xmlns:a16="http://schemas.microsoft.com/office/drawing/2014/main" val="979989647"/>
                  </a:ext>
                </a:extLst>
              </a:tr>
              <a:tr h="34633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   Hypotension</a:t>
                      </a:r>
                      <a:endParaRPr lang="en-US" sz="1600" kern="1200" baseline="300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algn="ctr"/>
                      <a:r>
                        <a:rPr lang="en-GB" sz="1600" b="1" dirty="0">
                          <a:solidFill>
                            <a:srgbClr val="C00000"/>
                          </a:solidFill>
                          <a:latin typeface="Arial" panose="020B0604020202020204" pitchFamily="34" charset="0"/>
                          <a:cs typeface="Arial" panose="020B0604020202020204" pitchFamily="34" charset="0"/>
                        </a:rPr>
                        <a:t>9.9</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15.7</a:t>
                      </a:r>
                    </a:p>
                  </a:txBody>
                  <a:tcPr marL="68580" marR="68580" marT="34290" marB="34290"/>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1600" b="1" dirty="0">
                          <a:solidFill>
                            <a:srgbClr val="C00000"/>
                          </a:solidFill>
                          <a:latin typeface="Arial" panose="020B0604020202020204" pitchFamily="34" charset="0"/>
                          <a:cs typeface="Arial" panose="020B0604020202020204" pitchFamily="34" charset="0"/>
                        </a:rPr>
                        <a:t>11.7</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15.9</a:t>
                      </a:r>
                    </a:p>
                  </a:txBody>
                  <a:tcPr marL="68580" marR="68580" marT="34290" marB="34290"/>
                </a:tc>
                <a:tc>
                  <a:txBody>
                    <a:bodyPr/>
                    <a:lstStyle/>
                    <a:p>
                      <a:pPr algn="ctr"/>
                      <a:r>
                        <a:rPr lang="en-GB" sz="1600" i="1" dirty="0">
                          <a:latin typeface="Arial" panose="020B0604020202020204" pitchFamily="34" charset="0"/>
                          <a:cs typeface="Arial" panose="020B0604020202020204" pitchFamily="34" charset="0"/>
                        </a:rPr>
                        <a:t>0.38</a:t>
                      </a:r>
                      <a:endParaRPr lang="en-GB" sz="1600" i="1"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573420064"/>
                  </a:ext>
                </a:extLst>
              </a:tr>
              <a:tr h="34633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600" dirty="0">
                          <a:latin typeface="Arial" panose="020B0604020202020204" pitchFamily="34" charset="0"/>
                          <a:cs typeface="Arial" panose="020B0604020202020204" pitchFamily="34" charset="0"/>
                        </a:rPr>
                        <a:t>   Creatinine ≥2.5 mg/dl</a:t>
                      </a:r>
                      <a:endParaRPr lang="en-GB" sz="1600" baseline="30000" dirty="0">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p>
                      <a:pPr algn="ctr"/>
                      <a:r>
                        <a:rPr lang="en-GB" sz="1600" b="1" dirty="0">
                          <a:solidFill>
                            <a:srgbClr val="C00000"/>
                          </a:solidFill>
                          <a:latin typeface="Arial" panose="020B0604020202020204" pitchFamily="34" charset="0"/>
                          <a:cs typeface="Arial" panose="020B0604020202020204" pitchFamily="34" charset="0"/>
                        </a:rPr>
                        <a:t>2.4</a:t>
                      </a:r>
                    </a:p>
                  </a:txBody>
                  <a:tcPr marL="68580" marR="68580" marT="34290" marB="34290">
                    <a:solidFill>
                      <a:schemeClr val="bg1">
                        <a:lumMod val="65000"/>
                        <a:alpha val="20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2.3</a:t>
                      </a:r>
                    </a:p>
                  </a:txBody>
                  <a:tcPr marL="68580" marR="68580" marT="34290" marB="34290">
                    <a:solidFill>
                      <a:schemeClr val="bg1">
                        <a:lumMod val="65000"/>
                        <a:alpha val="20000"/>
                      </a:schemeClr>
                    </a:solidFill>
                  </a:tcPr>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p>
                      <a:pPr algn="ctr"/>
                      <a:r>
                        <a:rPr lang="en-GB" sz="1600" b="1" dirty="0">
                          <a:solidFill>
                            <a:srgbClr val="C00000"/>
                          </a:solidFill>
                          <a:latin typeface="Arial" panose="020B0604020202020204" pitchFamily="34" charset="0"/>
                          <a:cs typeface="Arial" panose="020B0604020202020204" pitchFamily="34" charset="0"/>
                        </a:rPr>
                        <a:t>6.9</a:t>
                      </a:r>
                    </a:p>
                  </a:txBody>
                  <a:tcPr marL="68580" marR="68580" marT="34290" marB="34290">
                    <a:solidFill>
                      <a:schemeClr val="bg1">
                        <a:lumMod val="65000"/>
                        <a:alpha val="20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5.9</a:t>
                      </a:r>
                    </a:p>
                  </a:txBody>
                  <a:tcPr marL="68580" marR="68580" marT="34290" marB="34290">
                    <a:solidFill>
                      <a:schemeClr val="bg1">
                        <a:lumMod val="65000"/>
                        <a:alpha val="20000"/>
                      </a:schemeClr>
                    </a:solidFill>
                  </a:tcPr>
                </a:tc>
                <a:tc>
                  <a:txBody>
                    <a:bodyPr/>
                    <a:lstStyle/>
                    <a:p>
                      <a:pPr algn="ctr"/>
                      <a:r>
                        <a:rPr lang="en-GB" sz="1600" i="1" dirty="0">
                          <a:latin typeface="Arial" panose="020B0604020202020204" pitchFamily="34" charset="0"/>
                          <a:cs typeface="Arial" panose="020B0604020202020204" pitchFamily="34" charset="0"/>
                        </a:rPr>
                        <a:t>0.81</a:t>
                      </a:r>
                      <a:endParaRPr lang="en-GB" sz="1600" i="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extLst>
                  <a:ext uri="{0D108BD9-81ED-4DB2-BD59-A6C34878D82A}">
                    <a16:rowId xmlns:a16="http://schemas.microsoft.com/office/drawing/2014/main" val="3416537606"/>
                  </a:ext>
                </a:extLst>
              </a:tr>
              <a:tr h="34633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600" dirty="0">
                          <a:latin typeface="Arial" panose="020B0604020202020204" pitchFamily="34" charset="0"/>
                          <a:cs typeface="Arial" panose="020B0604020202020204" pitchFamily="34" charset="0"/>
                        </a:rPr>
                        <a:t>   Creatinine ≥3.0 mg/dl</a:t>
                      </a:r>
                    </a:p>
                  </a:txBody>
                  <a:tcPr marL="68580" marR="68580" marT="34290" marB="34290"/>
                </a:tc>
                <a:tc>
                  <a:txBody>
                    <a:bodyPr/>
                    <a:lstStyle/>
                    <a:p>
                      <a:pPr algn="ctr"/>
                      <a:r>
                        <a:rPr lang="en-GB" sz="1600" b="1" dirty="0">
                          <a:solidFill>
                            <a:srgbClr val="C00000"/>
                          </a:solidFill>
                          <a:latin typeface="Arial" panose="020B0604020202020204" pitchFamily="34" charset="0"/>
                          <a:cs typeface="Arial" panose="020B0604020202020204" pitchFamily="34" charset="0"/>
                        </a:rPr>
                        <a:t>0.8</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1.0</a:t>
                      </a:r>
                    </a:p>
                  </a:txBody>
                  <a:tcPr marL="68580" marR="68580" marT="34290" marB="34290"/>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1600" b="1" dirty="0">
                          <a:solidFill>
                            <a:srgbClr val="C00000"/>
                          </a:solidFill>
                          <a:latin typeface="Arial" panose="020B0604020202020204" pitchFamily="34" charset="0"/>
                          <a:cs typeface="Arial" panose="020B0604020202020204" pitchFamily="34" charset="0"/>
                        </a:rPr>
                        <a:t>2.6</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2.2</a:t>
                      </a:r>
                    </a:p>
                  </a:txBody>
                  <a:tcPr marL="68580" marR="68580" marT="34290" marB="34290"/>
                </a:tc>
                <a:tc>
                  <a:txBody>
                    <a:bodyPr/>
                    <a:lstStyle/>
                    <a:p>
                      <a:pPr algn="ctr"/>
                      <a:r>
                        <a:rPr lang="en-GB" sz="1600" i="1" dirty="0">
                          <a:latin typeface="Arial" panose="020B0604020202020204" pitchFamily="34" charset="0"/>
                          <a:cs typeface="Arial" panose="020B0604020202020204" pitchFamily="34" charset="0"/>
                        </a:rPr>
                        <a:t>0.51</a:t>
                      </a:r>
                      <a:endParaRPr lang="en-GB" sz="1600" i="1"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862804710"/>
                  </a:ext>
                </a:extLst>
              </a:tr>
              <a:tr h="34633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600" dirty="0">
                          <a:latin typeface="Arial" panose="020B0604020202020204" pitchFamily="34" charset="0"/>
                          <a:cs typeface="Arial" panose="020B0604020202020204" pitchFamily="34" charset="0"/>
                        </a:rPr>
                        <a:t>   Potassium ≥5.5 mmol/l</a:t>
                      </a:r>
                    </a:p>
                  </a:txBody>
                  <a:tcPr marL="68580" marR="68580" marT="34290" marB="34290">
                    <a:solidFill>
                      <a:schemeClr val="bg1">
                        <a:lumMod val="65000"/>
                        <a:alpha val="20000"/>
                      </a:schemeClr>
                    </a:solidFill>
                  </a:tcPr>
                </a:tc>
                <a:tc>
                  <a:txBody>
                    <a:bodyPr/>
                    <a:lstStyle/>
                    <a:p>
                      <a:pPr algn="ctr"/>
                      <a:r>
                        <a:rPr lang="en-GB" sz="1600" b="1" dirty="0">
                          <a:solidFill>
                            <a:srgbClr val="C00000"/>
                          </a:solidFill>
                          <a:latin typeface="Arial" panose="020B0604020202020204" pitchFamily="34" charset="0"/>
                          <a:cs typeface="Arial" panose="020B0604020202020204" pitchFamily="34" charset="0"/>
                        </a:rPr>
                        <a:t>13.7</a:t>
                      </a:r>
                    </a:p>
                  </a:txBody>
                  <a:tcPr marL="68580" marR="68580" marT="34290" marB="34290">
                    <a:solidFill>
                      <a:schemeClr val="bg1">
                        <a:lumMod val="65000"/>
                        <a:alpha val="20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12.9</a:t>
                      </a:r>
                    </a:p>
                  </a:txBody>
                  <a:tcPr marL="68580" marR="68580" marT="34290" marB="34290">
                    <a:solidFill>
                      <a:schemeClr val="bg1">
                        <a:lumMod val="65000"/>
                        <a:alpha val="20000"/>
                      </a:schemeClr>
                    </a:solidFill>
                  </a:tcPr>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p>
                      <a:pPr algn="ctr"/>
                      <a:r>
                        <a:rPr lang="en-GB" sz="1600" b="1" dirty="0">
                          <a:solidFill>
                            <a:srgbClr val="C00000"/>
                          </a:solidFill>
                          <a:latin typeface="Arial" panose="020B0604020202020204" pitchFamily="34" charset="0"/>
                          <a:cs typeface="Arial" panose="020B0604020202020204" pitchFamily="34" charset="0"/>
                        </a:rPr>
                        <a:t>16.6</a:t>
                      </a:r>
                    </a:p>
                  </a:txBody>
                  <a:tcPr marL="68580" marR="68580" marT="34290" marB="34290">
                    <a:solidFill>
                      <a:schemeClr val="bg1">
                        <a:lumMod val="65000"/>
                        <a:alpha val="20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13.4</a:t>
                      </a:r>
                    </a:p>
                  </a:txBody>
                  <a:tcPr marL="68580" marR="68580" marT="34290" marB="34290">
                    <a:solidFill>
                      <a:schemeClr val="bg1">
                        <a:lumMod val="65000"/>
                        <a:alpha val="20000"/>
                      </a:schemeClr>
                    </a:solidFill>
                  </a:tcPr>
                </a:tc>
                <a:tc>
                  <a:txBody>
                    <a:bodyPr/>
                    <a:lstStyle/>
                    <a:p>
                      <a:pPr algn="ctr"/>
                      <a:r>
                        <a:rPr lang="en-GB" sz="1600" i="1" dirty="0">
                          <a:latin typeface="Arial" panose="020B0604020202020204" pitchFamily="34" charset="0"/>
                          <a:cs typeface="Arial" panose="020B0604020202020204" pitchFamily="34" charset="0"/>
                        </a:rPr>
                        <a:t>0.25</a:t>
                      </a:r>
                      <a:endParaRPr lang="en-GB" sz="1600" i="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extLst>
                  <a:ext uri="{0D108BD9-81ED-4DB2-BD59-A6C34878D82A}">
                    <a16:rowId xmlns:a16="http://schemas.microsoft.com/office/drawing/2014/main" val="3589449120"/>
                  </a:ext>
                </a:extLst>
              </a:tr>
              <a:tr h="346336">
                <a:tc>
                  <a:txBody>
                    <a:bodyPr/>
                    <a:lstStyle/>
                    <a:p>
                      <a:r>
                        <a:rPr lang="en-GB" sz="1600" dirty="0">
                          <a:latin typeface="Arial" panose="020B0604020202020204" pitchFamily="34" charset="0"/>
                          <a:cs typeface="Arial" panose="020B0604020202020204" pitchFamily="34" charset="0"/>
                        </a:rPr>
                        <a:t>   Potassium ≥6.0 mmol/l</a:t>
                      </a:r>
                    </a:p>
                  </a:txBody>
                  <a:tcPr marL="68580" marR="68580" marT="34290" marB="34290"/>
                </a:tc>
                <a:tc>
                  <a:txBody>
                    <a:bodyPr/>
                    <a:lstStyle/>
                    <a:p>
                      <a:pPr algn="ctr"/>
                      <a:r>
                        <a:rPr lang="en-GB" sz="1600" b="1" dirty="0">
                          <a:solidFill>
                            <a:srgbClr val="C00000"/>
                          </a:solidFill>
                          <a:latin typeface="Arial" panose="020B0604020202020204" pitchFamily="34" charset="0"/>
                          <a:cs typeface="Arial" panose="020B0604020202020204" pitchFamily="34" charset="0"/>
                        </a:rPr>
                        <a:t>4.1</a:t>
                      </a:r>
                    </a:p>
                  </a:txBody>
                  <a:tcPr marL="68580" marR="68580" marT="34290" marB="34290"/>
                </a:tc>
                <a:tc>
                  <a:txBody>
                    <a:bodyPr/>
                    <a:lstStyle/>
                    <a:p>
                      <a:pPr algn="ctr"/>
                      <a:r>
                        <a:rPr lang="en-GB" sz="1600" b="1" dirty="0">
                          <a:solidFill>
                            <a:srgbClr val="006699"/>
                          </a:solidFill>
                          <a:latin typeface="Arial" panose="020B0604020202020204" pitchFamily="34" charset="0"/>
                          <a:cs typeface="Arial" panose="020B0604020202020204" pitchFamily="34" charset="0"/>
                        </a:rPr>
                        <a:t>2.8</a:t>
                      </a:r>
                    </a:p>
                  </a:txBody>
                  <a:tcPr marL="68580" marR="68580" marT="34290" marB="34290"/>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1600" b="1" dirty="0">
                          <a:solidFill>
                            <a:srgbClr val="C00000"/>
                          </a:solidFill>
                          <a:latin typeface="Arial" panose="020B0604020202020204" pitchFamily="34" charset="0"/>
                          <a:cs typeface="Arial" panose="020B0604020202020204" pitchFamily="34" charset="0"/>
                        </a:rPr>
                        <a:t>4.3</a:t>
                      </a:r>
                    </a:p>
                  </a:txBody>
                  <a:tcPr marL="68580" marR="68580" marT="34290" marB="34290"/>
                </a:tc>
                <a:tc>
                  <a:txBody>
                    <a:bodyPr/>
                    <a:lstStyle/>
                    <a:p>
                      <a:pPr algn="ctr"/>
                      <a:r>
                        <a:rPr lang="en-GB" sz="1600" b="1" dirty="0">
                          <a:solidFill>
                            <a:srgbClr val="006699"/>
                          </a:solidFill>
                          <a:latin typeface="Arial" panose="020B0604020202020204" pitchFamily="34" charset="0"/>
                          <a:cs typeface="Arial" panose="020B0604020202020204" pitchFamily="34" charset="0"/>
                        </a:rPr>
                        <a:t>3.4</a:t>
                      </a:r>
                    </a:p>
                  </a:txBody>
                  <a:tcPr marL="68580" marR="68580" marT="34290" marB="34290"/>
                </a:tc>
                <a:tc>
                  <a:txBody>
                    <a:bodyPr/>
                    <a:lstStyle/>
                    <a:p>
                      <a:pPr algn="ctr"/>
                      <a:r>
                        <a:rPr lang="en-GB" sz="1600" i="1" dirty="0">
                          <a:latin typeface="Arial" panose="020B0604020202020204" pitchFamily="34" charset="0"/>
                          <a:cs typeface="Arial" panose="020B0604020202020204" pitchFamily="34" charset="0"/>
                        </a:rPr>
                        <a:t>0.65</a:t>
                      </a:r>
                      <a:endParaRPr lang="en-GB" sz="1600" i="1"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196564773"/>
                  </a:ext>
                </a:extLst>
              </a:tr>
              <a:tr h="34633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600" dirty="0">
                          <a:latin typeface="Arial" panose="020B0604020202020204" pitchFamily="34" charset="0"/>
                          <a:cs typeface="Arial" panose="020B0604020202020204" pitchFamily="34" charset="0"/>
                        </a:rPr>
                        <a:t>   Angioedema </a:t>
                      </a:r>
                    </a:p>
                  </a:txBody>
                  <a:tcPr marL="68580" marR="68580" marT="34290" marB="34290">
                    <a:solidFill>
                      <a:schemeClr val="bg1">
                        <a:lumMod val="65000"/>
                        <a:alpha val="20000"/>
                      </a:schemeClr>
                    </a:solidFill>
                  </a:tcPr>
                </a:tc>
                <a:tc>
                  <a:txBody>
                    <a:bodyPr/>
                    <a:lstStyle/>
                    <a:p>
                      <a:pPr algn="ctr"/>
                      <a:r>
                        <a:rPr lang="en-GB" sz="1600" b="1" dirty="0">
                          <a:solidFill>
                            <a:srgbClr val="C00000"/>
                          </a:solidFill>
                          <a:latin typeface="Arial" panose="020B0604020202020204" pitchFamily="34" charset="0"/>
                          <a:cs typeface="Arial" panose="020B0604020202020204" pitchFamily="34" charset="0"/>
                        </a:rPr>
                        <a:t>0.2</a:t>
                      </a:r>
                    </a:p>
                  </a:txBody>
                  <a:tcPr marL="68580" marR="68580" marT="34290" marB="34290">
                    <a:solidFill>
                      <a:schemeClr val="bg1">
                        <a:lumMod val="65000"/>
                        <a:alpha val="20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0.9</a:t>
                      </a:r>
                    </a:p>
                  </a:txBody>
                  <a:tcPr marL="68580" marR="68580" marT="34290" marB="34290">
                    <a:solidFill>
                      <a:schemeClr val="bg1">
                        <a:lumMod val="65000"/>
                        <a:alpha val="20000"/>
                      </a:schemeClr>
                    </a:solidFill>
                  </a:tcPr>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p>
                      <a:pPr algn="ctr"/>
                      <a:r>
                        <a:rPr lang="en-GB" sz="1600" b="1" dirty="0">
                          <a:solidFill>
                            <a:srgbClr val="C00000"/>
                          </a:solidFill>
                          <a:latin typeface="Arial" panose="020B0604020202020204" pitchFamily="34" charset="0"/>
                          <a:cs typeface="Arial" panose="020B0604020202020204" pitchFamily="34" charset="0"/>
                        </a:rPr>
                        <a:t>0.1</a:t>
                      </a:r>
                    </a:p>
                  </a:txBody>
                  <a:tcPr marL="68580" marR="68580" marT="34290" marB="34290">
                    <a:solidFill>
                      <a:schemeClr val="bg1">
                        <a:lumMod val="65000"/>
                        <a:alpha val="20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0.3</a:t>
                      </a:r>
                    </a:p>
                  </a:txBody>
                  <a:tcPr marL="68580" marR="68580" marT="34290" marB="34290">
                    <a:solidFill>
                      <a:schemeClr val="bg1">
                        <a:lumMod val="65000"/>
                        <a:alpha val="20000"/>
                      </a:schemeClr>
                    </a:solidFill>
                  </a:tcPr>
                </a:tc>
                <a:tc>
                  <a:txBody>
                    <a:bodyPr/>
                    <a:lstStyle/>
                    <a:p>
                      <a:pPr algn="ctr"/>
                      <a:r>
                        <a:rPr lang="en-GB" sz="1600" i="1" dirty="0">
                          <a:latin typeface="Arial" panose="020B0604020202020204" pitchFamily="34" charset="0"/>
                          <a:cs typeface="Arial" panose="020B0604020202020204" pitchFamily="34" charset="0"/>
                        </a:rPr>
                        <a:t>0.88</a:t>
                      </a:r>
                      <a:endParaRPr lang="en-GB" sz="1600" i="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extLst>
                  <a:ext uri="{0D108BD9-81ED-4DB2-BD59-A6C34878D82A}">
                    <a16:rowId xmlns:a16="http://schemas.microsoft.com/office/drawing/2014/main" val="2271538343"/>
                  </a:ext>
                </a:extLst>
              </a:tr>
              <a:tr h="34633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kumimoji="0" lang="en-GB"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Target dose of study drug (%)</a:t>
                      </a:r>
                      <a:endParaRPr lang="en-GB" sz="1600" b="1"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1600" b="1" dirty="0">
                          <a:solidFill>
                            <a:srgbClr val="C00000"/>
                          </a:solidFill>
                          <a:latin typeface="Arial" panose="020B0604020202020204" pitchFamily="34" charset="0"/>
                          <a:cs typeface="Arial" panose="020B0604020202020204" pitchFamily="34" charset="0"/>
                        </a:rPr>
                        <a:t>84.5</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80.6</a:t>
                      </a:r>
                    </a:p>
                  </a:txBody>
                  <a:tcPr marL="68580" marR="68580" marT="34290" marB="34290"/>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1600" b="1" dirty="0">
                          <a:solidFill>
                            <a:srgbClr val="C00000"/>
                          </a:solidFill>
                          <a:latin typeface="Arial" panose="020B0604020202020204" pitchFamily="34" charset="0"/>
                          <a:cs typeface="Arial" panose="020B0604020202020204" pitchFamily="34" charset="0"/>
                        </a:rPr>
                        <a:t>85.7</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600" b="1" dirty="0">
                          <a:solidFill>
                            <a:srgbClr val="006699"/>
                          </a:solidFill>
                          <a:latin typeface="Arial" panose="020B0604020202020204" pitchFamily="34" charset="0"/>
                          <a:cs typeface="Arial" panose="020B0604020202020204" pitchFamily="34" charset="0"/>
                        </a:rPr>
                        <a:t>83.3</a:t>
                      </a:r>
                    </a:p>
                  </a:txBody>
                  <a:tcPr marL="68580" marR="68580" marT="34290" marB="34290"/>
                </a:tc>
                <a:tc>
                  <a:txBody>
                    <a:bodyPr/>
                    <a:lstStyle/>
                    <a:p>
                      <a:pPr algn="ctr"/>
                      <a:r>
                        <a:rPr lang="en-GB" sz="1600" i="1" dirty="0">
                          <a:latin typeface="Arial" panose="020B0604020202020204" pitchFamily="34" charset="0"/>
                          <a:cs typeface="Arial" panose="020B0604020202020204" pitchFamily="34" charset="0"/>
                        </a:rPr>
                        <a:t>-</a:t>
                      </a:r>
                      <a:endParaRPr lang="en-GB" sz="1600" i="1"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570457682"/>
                  </a:ext>
                </a:extLst>
              </a:tr>
              <a:tr h="346336">
                <a:tc>
                  <a:txBody>
                    <a:bodyPr/>
                    <a:lstStyle/>
                    <a:p>
                      <a:r>
                        <a:rPr lang="en-GB" sz="1600" b="1" dirty="0">
                          <a:latin typeface="Arial" panose="020B0604020202020204" pitchFamily="34" charset="0"/>
                          <a:cs typeface="Arial" panose="020B0604020202020204" pitchFamily="34" charset="0"/>
                        </a:rPr>
                        <a:t>Study drug discontinuation (%)*</a:t>
                      </a:r>
                    </a:p>
                  </a:txBody>
                  <a:tcPr marL="68580" marR="68580" marT="34290" marB="34290">
                    <a:solidFill>
                      <a:schemeClr val="bg1">
                        <a:lumMod val="65000"/>
                        <a:alpha val="20000"/>
                      </a:schemeClr>
                    </a:solidFill>
                  </a:tcPr>
                </a:tc>
                <a:tc>
                  <a:txBody>
                    <a:bodyPr/>
                    <a:lstStyle/>
                    <a:p>
                      <a:pPr algn="ctr"/>
                      <a:r>
                        <a:rPr lang="en-GB" sz="1600" b="1" dirty="0">
                          <a:solidFill>
                            <a:srgbClr val="C00000"/>
                          </a:solidFill>
                          <a:latin typeface="Arial" panose="020B0604020202020204" pitchFamily="34" charset="0"/>
                          <a:cs typeface="Arial" panose="020B0604020202020204" pitchFamily="34" charset="0"/>
                        </a:rPr>
                        <a:t>27.7</a:t>
                      </a:r>
                    </a:p>
                  </a:txBody>
                  <a:tcPr marL="68580" marR="68580" marT="34290" marB="34290">
                    <a:solidFill>
                      <a:schemeClr val="bg1">
                        <a:lumMod val="65000"/>
                        <a:alpha val="20000"/>
                      </a:schemeClr>
                    </a:solidFill>
                  </a:tcPr>
                </a:tc>
                <a:tc>
                  <a:txBody>
                    <a:bodyPr/>
                    <a:lstStyle/>
                    <a:p>
                      <a:pPr algn="ctr"/>
                      <a:r>
                        <a:rPr lang="en-GB" sz="1600" b="1" dirty="0">
                          <a:solidFill>
                            <a:srgbClr val="006699"/>
                          </a:solidFill>
                          <a:latin typeface="Arial" panose="020B0604020202020204" pitchFamily="34" charset="0"/>
                          <a:cs typeface="Arial" panose="020B0604020202020204" pitchFamily="34" charset="0"/>
                        </a:rPr>
                        <a:t>27.1</a:t>
                      </a:r>
                    </a:p>
                  </a:txBody>
                  <a:tcPr marL="68580" marR="68580" marT="34290" marB="34290">
                    <a:solidFill>
                      <a:schemeClr val="bg1">
                        <a:lumMod val="65000"/>
                        <a:alpha val="20000"/>
                      </a:schemeClr>
                    </a:solidFill>
                  </a:tcPr>
                </a:tc>
                <a:tc>
                  <a:txBody>
                    <a:bodyPr/>
                    <a:lstStyle/>
                    <a:p>
                      <a:pPr algn="ctr"/>
                      <a:endParaRPr lang="en-GB" sz="1600" b="1" dirty="0">
                        <a:solidFill>
                          <a:srgbClr val="C00000"/>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tc>
                  <a:txBody>
                    <a:bodyPr/>
                    <a:lstStyle/>
                    <a:p>
                      <a:pPr algn="ctr"/>
                      <a:r>
                        <a:rPr lang="en-GB" sz="1600" b="1" dirty="0">
                          <a:solidFill>
                            <a:srgbClr val="C00000"/>
                          </a:solidFill>
                          <a:latin typeface="Arial" panose="020B0604020202020204" pitchFamily="34" charset="0"/>
                          <a:cs typeface="Arial" panose="020B0604020202020204" pitchFamily="34" charset="0"/>
                        </a:rPr>
                        <a:t>25.6</a:t>
                      </a:r>
                    </a:p>
                  </a:txBody>
                  <a:tcPr marL="68580" marR="68580" marT="34290" marB="34290">
                    <a:solidFill>
                      <a:schemeClr val="bg1">
                        <a:lumMod val="65000"/>
                        <a:alpha val="20000"/>
                      </a:schemeClr>
                    </a:solidFill>
                  </a:tcPr>
                </a:tc>
                <a:tc>
                  <a:txBody>
                    <a:bodyPr/>
                    <a:lstStyle/>
                    <a:p>
                      <a:pPr algn="ctr"/>
                      <a:r>
                        <a:rPr lang="en-GB" sz="1600" b="1" dirty="0">
                          <a:solidFill>
                            <a:srgbClr val="006699"/>
                          </a:solidFill>
                          <a:latin typeface="Arial" panose="020B0604020202020204" pitchFamily="34" charset="0"/>
                          <a:cs typeface="Arial" panose="020B0604020202020204" pitchFamily="34" charset="0"/>
                        </a:rPr>
                        <a:t>23.5</a:t>
                      </a:r>
                    </a:p>
                  </a:txBody>
                  <a:tcPr marL="68580" marR="68580" marT="34290" marB="34290">
                    <a:solidFill>
                      <a:schemeClr val="bg1">
                        <a:lumMod val="65000"/>
                        <a:alpha val="20000"/>
                      </a:schemeClr>
                    </a:solidFill>
                  </a:tcPr>
                </a:tc>
                <a:tc>
                  <a:txBody>
                    <a:bodyPr/>
                    <a:lstStyle/>
                    <a:p>
                      <a:pPr algn="ctr"/>
                      <a:r>
                        <a:rPr lang="en-GB" sz="1600" i="1" dirty="0">
                          <a:latin typeface="Arial" panose="020B0604020202020204" pitchFamily="34" charset="0"/>
                          <a:cs typeface="Arial" panose="020B0604020202020204" pitchFamily="34" charset="0"/>
                        </a:rPr>
                        <a:t>-</a:t>
                      </a:r>
                      <a:endParaRPr lang="en-GB" sz="1600" i="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lumMod val="65000"/>
                        <a:alpha val="20000"/>
                      </a:schemeClr>
                    </a:solidFill>
                  </a:tcPr>
                </a:tc>
                <a:extLst>
                  <a:ext uri="{0D108BD9-81ED-4DB2-BD59-A6C34878D82A}">
                    <a16:rowId xmlns:a16="http://schemas.microsoft.com/office/drawing/2014/main" val="2740954116"/>
                  </a:ext>
                </a:extLst>
              </a:tr>
            </a:tbl>
          </a:graphicData>
        </a:graphic>
      </p:graphicFrame>
      <p:sp>
        <p:nvSpPr>
          <p:cNvPr id="4" name="TextBox 3">
            <a:extLst>
              <a:ext uri="{FF2B5EF4-FFF2-40B4-BE49-F238E27FC236}">
                <a16:creationId xmlns:a16="http://schemas.microsoft.com/office/drawing/2014/main" id="{C9A788B2-6A24-4C0E-AF4A-F069F1D91673}"/>
              </a:ext>
            </a:extLst>
          </p:cNvPr>
          <p:cNvSpPr txBox="1"/>
          <p:nvPr/>
        </p:nvSpPr>
        <p:spPr>
          <a:xfrm>
            <a:off x="3727949" y="847988"/>
            <a:ext cx="1898569" cy="338554"/>
          </a:xfrm>
          <a:prstGeom prst="rect">
            <a:avLst/>
          </a:prstGeom>
          <a:noFill/>
        </p:spPr>
        <p:txBody>
          <a:bodyPr wrap="square"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lang="en-GB" sz="1600" b="1" dirty="0">
                <a:solidFill>
                  <a:prstClr val="black"/>
                </a:solidFill>
                <a:latin typeface="Arial" panose="020B0604020202020204" pitchFamily="34" charset="0"/>
                <a:cs typeface="Arial" panose="020B0604020202020204" pitchFamily="34" charset="0"/>
              </a:rPr>
              <a:t>Women</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6EA18657-07C6-4FF5-8BB2-615A39447188}"/>
              </a:ext>
            </a:extLst>
          </p:cNvPr>
          <p:cNvSpPr txBox="1"/>
          <p:nvPr/>
        </p:nvSpPr>
        <p:spPr>
          <a:xfrm>
            <a:off x="5835338" y="847988"/>
            <a:ext cx="1898569" cy="338554"/>
          </a:xfrm>
          <a:prstGeom prst="rect">
            <a:avLst/>
          </a:prstGeom>
          <a:noFill/>
        </p:spPr>
        <p:txBody>
          <a:bodyPr wrap="square"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lang="en-GB" sz="1600" b="1" dirty="0">
                <a:solidFill>
                  <a:prstClr val="black"/>
                </a:solidFill>
                <a:latin typeface="Arial" panose="020B0604020202020204" pitchFamily="34" charset="0"/>
                <a:cs typeface="Arial" panose="020B0604020202020204" pitchFamily="34" charset="0"/>
              </a:rPr>
              <a:t>Men</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62108F2-30E6-431D-80CD-24C3121FB7C5}"/>
              </a:ext>
            </a:extLst>
          </p:cNvPr>
          <p:cNvSpPr txBox="1"/>
          <p:nvPr/>
        </p:nvSpPr>
        <p:spPr>
          <a:xfrm>
            <a:off x="102591" y="4705815"/>
            <a:ext cx="3822137" cy="338554"/>
          </a:xfrm>
          <a:prstGeom prst="rect">
            <a:avLst/>
          </a:prstGeom>
          <a:noFill/>
        </p:spPr>
        <p:txBody>
          <a:bodyPr wrap="none" rtlCol="0">
            <a:spAutoFit/>
          </a:bodyPr>
          <a:lstStyle/>
          <a:p>
            <a:r>
              <a:rPr lang="en-GB" sz="1600" dirty="0"/>
              <a:t>*Discontinued for reasons other than death</a:t>
            </a:r>
          </a:p>
        </p:txBody>
      </p:sp>
    </p:spTree>
    <p:extLst>
      <p:ext uri="{BB962C8B-B14F-4D97-AF65-F5344CB8AC3E}">
        <p14:creationId xmlns:p14="http://schemas.microsoft.com/office/powerpoint/2010/main" val="128629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657551-E15C-47AF-A7CB-8D1351AC3BCE}"/>
              </a:ext>
            </a:extLst>
          </p:cNvPr>
          <p:cNvSpPr>
            <a:spLocks noGrp="1"/>
          </p:cNvSpPr>
          <p:nvPr>
            <p:ph type="title"/>
          </p:nvPr>
        </p:nvSpPr>
        <p:spPr>
          <a:xfrm>
            <a:off x="0" y="0"/>
            <a:ext cx="9144000" cy="517481"/>
          </a:xfrm>
        </p:spPr>
        <p:txBody>
          <a:bodyPr>
            <a:normAutofit fontScale="90000"/>
          </a:bodyPr>
          <a:lstStyle/>
          <a:p>
            <a:r>
              <a:rPr lang="en-GB" sz="3600" b="1" dirty="0">
                <a:solidFill>
                  <a:srgbClr val="006699"/>
                </a:solidFill>
                <a:latin typeface="Arial" panose="020B0604020202020204" pitchFamily="34" charset="0"/>
                <a:cs typeface="Arial" panose="020B0604020202020204" pitchFamily="34" charset="0"/>
              </a:rPr>
              <a:t>Summary and conclusions</a:t>
            </a:r>
          </a:p>
        </p:txBody>
      </p:sp>
      <p:sp>
        <p:nvSpPr>
          <p:cNvPr id="4" name="Content Placeholder 3">
            <a:extLst>
              <a:ext uri="{FF2B5EF4-FFF2-40B4-BE49-F238E27FC236}">
                <a16:creationId xmlns:a16="http://schemas.microsoft.com/office/drawing/2014/main" id="{34AAC8DA-EF9E-4981-A278-A014CF0D4E24}"/>
              </a:ext>
            </a:extLst>
          </p:cNvPr>
          <p:cNvSpPr>
            <a:spLocks noGrp="1"/>
          </p:cNvSpPr>
          <p:nvPr>
            <p:ph idx="1"/>
          </p:nvPr>
        </p:nvSpPr>
        <p:spPr>
          <a:xfrm>
            <a:off x="37323" y="590408"/>
            <a:ext cx="9026256" cy="4387814"/>
          </a:xfrm>
        </p:spPr>
        <p:txBody>
          <a:bodyPr>
            <a:noAutofit/>
          </a:bodyPr>
          <a:lstStyle/>
          <a:p>
            <a:pPr lvl="0">
              <a:spcBef>
                <a:spcPts val="0"/>
              </a:spcBef>
              <a:spcAft>
                <a:spcPts val="800"/>
              </a:spcAft>
              <a:buClr>
                <a:srgbClr val="006699"/>
              </a:buClr>
            </a:pPr>
            <a:r>
              <a:rPr lang="en-GB" sz="2000" dirty="0">
                <a:solidFill>
                  <a:prstClr val="black"/>
                </a:solidFill>
                <a:latin typeface="Arial" panose="020B0604020202020204" pitchFamily="34" charset="0"/>
                <a:cs typeface="Arial" panose="020B0604020202020204" pitchFamily="34" charset="0"/>
              </a:rPr>
              <a:t>As compared with valsartan, sacubitril-valsartan seemed to reduce the risk of heart failure hospitalization more in women than in men, but the effects on KCCQ, NYHA class and worsening kidney function were not greater in women.</a:t>
            </a:r>
          </a:p>
          <a:p>
            <a:pPr lvl="0">
              <a:spcBef>
                <a:spcPts val="0"/>
              </a:spcBef>
              <a:spcAft>
                <a:spcPts val="800"/>
              </a:spcAft>
              <a:buClr>
                <a:srgbClr val="006699"/>
              </a:buClr>
            </a:pPr>
            <a:r>
              <a:rPr lang="en-GB" sz="2000" dirty="0">
                <a:solidFill>
                  <a:prstClr val="black"/>
                </a:solidFill>
                <a:latin typeface="Arial" panose="020B0604020202020204" pitchFamily="34" charset="0"/>
                <a:cs typeface="Arial" panose="020B0604020202020204" pitchFamily="34" charset="0"/>
              </a:rPr>
              <a:t>Therefore, not clear whether this was a chance finding or a real difference. </a:t>
            </a:r>
          </a:p>
          <a:p>
            <a:pPr lvl="0">
              <a:spcBef>
                <a:spcPts val="0"/>
              </a:spcBef>
              <a:spcAft>
                <a:spcPts val="800"/>
              </a:spcAft>
              <a:buClr>
                <a:srgbClr val="006699"/>
              </a:buClr>
            </a:pPr>
            <a:r>
              <a:rPr lang="en-GB" sz="2000" dirty="0">
                <a:solidFill>
                  <a:prstClr val="black"/>
                </a:solidFill>
                <a:latin typeface="Arial" panose="020B0604020202020204" pitchFamily="34" charset="0"/>
                <a:cs typeface="Arial" panose="020B0604020202020204" pitchFamily="34" charset="0"/>
              </a:rPr>
              <a:t>Several potential biological mechanisms may </a:t>
            </a:r>
            <a:r>
              <a:rPr lang="en-GB" sz="2000">
                <a:solidFill>
                  <a:prstClr val="black"/>
                </a:solidFill>
                <a:latin typeface="Arial" panose="020B0604020202020204" pitchFamily="34" charset="0"/>
                <a:cs typeface="Arial" panose="020B0604020202020204" pitchFamily="34" charset="0"/>
              </a:rPr>
              <a:t>explain it e</a:t>
            </a:r>
            <a:r>
              <a:rPr lang="en-GB" sz="2000" dirty="0">
                <a:solidFill>
                  <a:prstClr val="black"/>
                </a:solidFill>
                <a:latin typeface="Arial" panose="020B0604020202020204" pitchFamily="34" charset="0"/>
                <a:cs typeface="Arial" panose="020B0604020202020204" pitchFamily="34" charset="0"/>
              </a:rPr>
              <a:t>.g. a deficit in cGMP-PKG signalling in post-menopausal women and more systolic dysfunction in women than men in the EF range 40 to ~65%. </a:t>
            </a:r>
          </a:p>
          <a:p>
            <a:pPr lvl="0">
              <a:spcBef>
                <a:spcPts val="0"/>
              </a:spcBef>
              <a:spcAft>
                <a:spcPts val="800"/>
              </a:spcAft>
              <a:buClr>
                <a:srgbClr val="006699"/>
              </a:buClr>
            </a:pPr>
            <a:r>
              <a:rPr lang="en-GB" sz="2000" dirty="0">
                <a:solidFill>
                  <a:prstClr val="black"/>
                </a:solidFill>
                <a:latin typeface="Arial" panose="020B0604020202020204" pitchFamily="34" charset="0"/>
                <a:cs typeface="Arial" panose="020B0604020202020204" pitchFamily="34" charset="0"/>
              </a:rPr>
              <a:t>Conversely, there may be more male “non-responders” because of alternative pathology (e.g. cardiac amyloidosis) and or the active comparator (valsartan) may have been more effective in men than women.</a:t>
            </a:r>
          </a:p>
          <a:p>
            <a:pPr lvl="0">
              <a:spcBef>
                <a:spcPts val="0"/>
              </a:spcBef>
              <a:spcAft>
                <a:spcPts val="800"/>
              </a:spcAft>
              <a:buClr>
                <a:srgbClr val="006699"/>
              </a:buClr>
            </a:pPr>
            <a:r>
              <a:rPr lang="en-GB" sz="2000" dirty="0">
                <a:solidFill>
                  <a:prstClr val="black"/>
                </a:solidFill>
                <a:latin typeface="Arial" panose="020B0604020202020204" pitchFamily="34" charset="0"/>
                <a:cs typeface="Arial" panose="020B0604020202020204" pitchFamily="34" charset="0"/>
              </a:rPr>
              <a:t>The possible modification of the effect of sacubitril/valsartan by sex requires further investigation.</a:t>
            </a:r>
          </a:p>
        </p:txBody>
      </p:sp>
    </p:spTree>
    <p:extLst>
      <p:ext uri="{BB962C8B-B14F-4D97-AF65-F5344CB8AC3E}">
        <p14:creationId xmlns:p14="http://schemas.microsoft.com/office/powerpoint/2010/main" val="403949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657551-E15C-47AF-A7CB-8D1351AC3BCE}"/>
              </a:ext>
            </a:extLst>
          </p:cNvPr>
          <p:cNvSpPr>
            <a:spLocks noGrp="1"/>
          </p:cNvSpPr>
          <p:nvPr>
            <p:ph type="title"/>
          </p:nvPr>
        </p:nvSpPr>
        <p:spPr>
          <a:xfrm>
            <a:off x="457200" y="0"/>
            <a:ext cx="8245212" cy="628929"/>
          </a:xfrm>
        </p:spPr>
        <p:txBody>
          <a:bodyPr>
            <a:normAutofit fontScale="90000"/>
          </a:bodyPr>
          <a:lstStyle/>
          <a:p>
            <a:r>
              <a:rPr lang="en-GB" sz="3600" b="1" dirty="0">
                <a:solidFill>
                  <a:srgbClr val="006699"/>
                </a:solidFill>
                <a:latin typeface="Arial" panose="020B0604020202020204" pitchFamily="34" charset="0"/>
                <a:cs typeface="Arial" panose="020B0604020202020204" pitchFamily="34" charset="0"/>
              </a:rPr>
              <a:t>Background</a:t>
            </a:r>
          </a:p>
        </p:txBody>
      </p:sp>
      <p:sp>
        <p:nvSpPr>
          <p:cNvPr id="4" name="Content Placeholder 3">
            <a:extLst>
              <a:ext uri="{FF2B5EF4-FFF2-40B4-BE49-F238E27FC236}">
                <a16:creationId xmlns:a16="http://schemas.microsoft.com/office/drawing/2014/main" id="{34AAC8DA-EF9E-4981-A278-A014CF0D4E24}"/>
              </a:ext>
            </a:extLst>
          </p:cNvPr>
          <p:cNvSpPr>
            <a:spLocks noGrp="1"/>
          </p:cNvSpPr>
          <p:nvPr>
            <p:ph idx="1"/>
          </p:nvPr>
        </p:nvSpPr>
        <p:spPr>
          <a:xfrm>
            <a:off x="0" y="628929"/>
            <a:ext cx="9081553" cy="3726099"/>
          </a:xfrm>
        </p:spPr>
        <p:txBody>
          <a:bodyPr>
            <a:noAutofit/>
          </a:bodyPr>
          <a:lstStyle/>
          <a:p>
            <a:pPr>
              <a:lnSpc>
                <a:spcPts val="2200"/>
              </a:lnSpc>
              <a:spcBef>
                <a:spcPts val="0"/>
              </a:spcBef>
              <a:spcAft>
                <a:spcPts val="1000"/>
              </a:spcAft>
              <a:buClr>
                <a:srgbClr val="006699"/>
              </a:buClr>
              <a:buSzPct val="110000"/>
            </a:pPr>
            <a:r>
              <a:rPr lang="en-GB" sz="2000" dirty="0">
                <a:latin typeface="Arial" panose="020B0604020202020204" pitchFamily="34" charset="0"/>
                <a:cs typeface="Arial" panose="020B0604020202020204" pitchFamily="34" charset="0"/>
              </a:rPr>
              <a:t>Although there are multiple effective drug and device therapies for HFrEF, there are none approved for the treatment of HFpEF, the most common type of HF in women. Hence, there is a greater “therapeutic deficit” in women, compared with men, with heart failure. </a:t>
            </a:r>
          </a:p>
          <a:p>
            <a:pPr>
              <a:lnSpc>
                <a:spcPts val="2200"/>
              </a:lnSpc>
              <a:spcBef>
                <a:spcPts val="0"/>
              </a:spcBef>
              <a:spcAft>
                <a:spcPts val="1000"/>
              </a:spcAft>
              <a:buClr>
                <a:srgbClr val="006699"/>
              </a:buClr>
              <a:buSzPct val="110000"/>
            </a:pPr>
            <a:r>
              <a:rPr lang="en-GB" sz="2000" dirty="0">
                <a:latin typeface="Arial" panose="020B0604020202020204" pitchFamily="34" charset="0"/>
                <a:cs typeface="Arial" panose="020B0604020202020204" pitchFamily="34" charset="0"/>
              </a:rPr>
              <a:t>In PARAGON-HF, there were fewer primary endpoints in the sacubitril-valsartan group, compared with the valsartan group (894 vs. 1009), although the difference was of borderline statistical significance: rate ratio, 0.87 (95% CI 0.75 -1.01), P=0.059.</a:t>
            </a:r>
          </a:p>
          <a:p>
            <a:pPr>
              <a:lnSpc>
                <a:spcPts val="2200"/>
              </a:lnSpc>
              <a:spcBef>
                <a:spcPts val="0"/>
              </a:spcBef>
              <a:spcAft>
                <a:spcPts val="1000"/>
              </a:spcAft>
              <a:buClr>
                <a:srgbClr val="006699"/>
              </a:buClr>
              <a:buSzPct val="110000"/>
            </a:pPr>
            <a:r>
              <a:rPr lang="en-GB" sz="2000" dirty="0">
                <a:latin typeface="Arial" panose="020B0604020202020204" pitchFamily="34" charset="0"/>
                <a:cs typeface="Arial" panose="020B0604020202020204" pitchFamily="34" charset="0"/>
              </a:rPr>
              <a:t>Of the12 pre-specified subgroup analyses in PARAGON-HF, only sex and LVEF appeared to modify the effect of sacubitril-valsartan, versus valsartan, on the primary outcome, with a more </a:t>
            </a:r>
            <a:r>
              <a:rPr lang="en-GB" sz="2000" dirty="0" err="1">
                <a:latin typeface="Arial" panose="020B0604020202020204" pitchFamily="34" charset="0"/>
                <a:cs typeface="Arial" panose="020B0604020202020204" pitchFamily="34" charset="0"/>
              </a:rPr>
              <a:t>favorable</a:t>
            </a:r>
            <a:r>
              <a:rPr lang="en-GB" sz="2000" dirty="0">
                <a:latin typeface="Arial" panose="020B0604020202020204" pitchFamily="34" charset="0"/>
                <a:cs typeface="Arial" panose="020B0604020202020204" pitchFamily="34" charset="0"/>
              </a:rPr>
              <a:t> treatment effect in women than in men (of the 4796 patients, analysed, 52% were women) . </a:t>
            </a:r>
          </a:p>
          <a:p>
            <a:pPr>
              <a:lnSpc>
                <a:spcPts val="2200"/>
              </a:lnSpc>
              <a:spcBef>
                <a:spcPts val="0"/>
              </a:spcBef>
              <a:spcAft>
                <a:spcPts val="1000"/>
              </a:spcAft>
              <a:buClr>
                <a:srgbClr val="006699"/>
              </a:buClr>
              <a:buSzPct val="110000"/>
            </a:pPr>
            <a:r>
              <a:rPr lang="en-GB" sz="2000" dirty="0">
                <a:latin typeface="Arial" panose="020B0604020202020204" pitchFamily="34" charset="0"/>
                <a:cs typeface="Arial" panose="020B0604020202020204" pitchFamily="34" charset="0"/>
              </a:rPr>
              <a:t>In view of the potential importance of this finding, we further investigated the interaction between sex and the effect of treatment with sacubitril/valsartan.</a:t>
            </a:r>
          </a:p>
          <a:p>
            <a:pPr>
              <a:spcBef>
                <a:spcPts val="0"/>
              </a:spcBef>
              <a:spcAft>
                <a:spcPts val="1000"/>
              </a:spcAft>
              <a:buClr>
                <a:srgbClr val="006699"/>
              </a:buClr>
              <a:buSzPct val="110000"/>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47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0A13920-4F2C-2F49-9F06-277D29A38DE4}"/>
              </a:ext>
            </a:extLst>
          </p:cNvPr>
          <p:cNvSpPr>
            <a:spLocks noGrp="1"/>
          </p:cNvSpPr>
          <p:nvPr>
            <p:ph idx="1"/>
          </p:nvPr>
        </p:nvSpPr>
        <p:spPr>
          <a:xfrm>
            <a:off x="582930" y="1314450"/>
            <a:ext cx="8498205" cy="3077308"/>
          </a:xfrm>
        </p:spPr>
        <p:txBody>
          <a:bodyPr>
            <a:normAutofit fontScale="40000" lnSpcReduction="20000"/>
          </a:bodyPr>
          <a:lstStyle/>
          <a:p>
            <a:r>
              <a:rPr lang="fr-FR" sz="3000" dirty="0"/>
              <a:t>Circulation. 2019;</a:t>
            </a:r>
            <a:r>
              <a:rPr lang="en-US" sz="3000" dirty="0"/>
              <a:t> [published online ahead of print].</a:t>
            </a:r>
            <a:r>
              <a:rPr lang="fr-FR" sz="3000" dirty="0"/>
              <a:t> DOI: </a:t>
            </a:r>
            <a:r>
              <a:rPr lang="en-US" sz="3000" dirty="0"/>
              <a:t>10.1161/CIRCULATIONAHA.119.044491</a:t>
            </a:r>
          </a:p>
          <a:p>
            <a:endParaRPr lang="en-US" dirty="0"/>
          </a:p>
          <a:p>
            <a:pPr algn="ctr">
              <a:spcBef>
                <a:spcPts val="0"/>
              </a:spcBef>
            </a:pPr>
            <a:r>
              <a:rPr lang="en-US" sz="3750" b="1" dirty="0"/>
              <a:t>Effects of sacubitril-valsartan, versus valsartan, in women</a:t>
            </a:r>
          </a:p>
          <a:p>
            <a:pPr algn="ctr">
              <a:spcBef>
                <a:spcPts val="0"/>
              </a:spcBef>
            </a:pPr>
            <a:r>
              <a:rPr lang="en-US" sz="3750" b="1" dirty="0"/>
              <a:t>compared to men with heart failure and preserved ejection</a:t>
            </a:r>
          </a:p>
          <a:p>
            <a:pPr algn="ctr">
              <a:spcBef>
                <a:spcPts val="0"/>
              </a:spcBef>
            </a:pPr>
            <a:r>
              <a:rPr lang="en-US" sz="3750" b="1" dirty="0"/>
              <a:t>fraction: Insights from PARAGON-HF</a:t>
            </a:r>
          </a:p>
          <a:p>
            <a:pPr algn="ctr"/>
            <a:r>
              <a:rPr lang="en-US" sz="3000" dirty="0"/>
              <a:t>John J.V. McMurray, MD; Alice M. Jackson, MBChB; Carolyn S.P. Lam, MB, BS, PhD; </a:t>
            </a:r>
            <a:br>
              <a:rPr lang="en-US" sz="3000" dirty="0"/>
            </a:br>
            <a:r>
              <a:rPr lang="en-US" sz="3000" dirty="0"/>
              <a:t>Margaret M. Redfield, MD; </a:t>
            </a:r>
            <a:r>
              <a:rPr lang="en-US" sz="3000" dirty="0" err="1"/>
              <a:t>Inder</a:t>
            </a:r>
            <a:r>
              <a:rPr lang="en-US" sz="3000" dirty="0"/>
              <a:t> S. Anand, MD; </a:t>
            </a:r>
            <a:r>
              <a:rPr lang="en-US" sz="3000" dirty="0" err="1"/>
              <a:t>Junbo</a:t>
            </a:r>
            <a:r>
              <a:rPr lang="en-US" sz="3000" dirty="0"/>
              <a:t> Ge, MD; Marty P. Lefkowitz, MD; </a:t>
            </a:r>
            <a:br>
              <a:rPr lang="en-US" sz="3000" dirty="0"/>
            </a:br>
            <a:r>
              <a:rPr lang="en-US" sz="3000" dirty="0"/>
              <a:t>Aldo P. Maggioni, MD; Felipe Martinez, MD; Milton Packer, MD; Marc A. Pfeffer, MD, PhD; </a:t>
            </a:r>
            <a:br>
              <a:rPr lang="en-US" sz="3000" dirty="0"/>
            </a:br>
            <a:r>
              <a:rPr lang="en-US" sz="3000" dirty="0"/>
              <a:t>Burkert </a:t>
            </a:r>
            <a:r>
              <a:rPr lang="en-US" sz="3000" dirty="0" err="1"/>
              <a:t>Pieske</a:t>
            </a:r>
            <a:r>
              <a:rPr lang="en-US" sz="3000" dirty="0"/>
              <a:t>, MD; Adel R. </a:t>
            </a:r>
            <a:r>
              <a:rPr lang="en-US" sz="3000" dirty="0" err="1"/>
              <a:t>Rizkala</a:t>
            </a:r>
            <a:r>
              <a:rPr lang="en-US" sz="3000" dirty="0"/>
              <a:t>, </a:t>
            </a:r>
            <a:r>
              <a:rPr lang="en-US" sz="3000" dirty="0" err="1"/>
              <a:t>Pharm.D</a:t>
            </a:r>
            <a:r>
              <a:rPr lang="en-US" sz="3000" dirty="0"/>
              <a:t>; Shalini V. </a:t>
            </a:r>
            <a:r>
              <a:rPr lang="en-US" sz="3000" dirty="0" err="1"/>
              <a:t>Sabarwal</a:t>
            </a:r>
            <a:r>
              <a:rPr lang="en-US" sz="3000" dirty="0"/>
              <a:t>, </a:t>
            </a:r>
            <a:r>
              <a:rPr lang="en-US" sz="3000" dirty="0" err="1"/>
              <a:t>Pharm.D</a:t>
            </a:r>
            <a:r>
              <a:rPr lang="en-US" sz="3000" dirty="0"/>
              <a:t>; </a:t>
            </a:r>
            <a:r>
              <a:rPr lang="en-US" sz="3000" dirty="0" err="1"/>
              <a:t>Amil</a:t>
            </a:r>
            <a:r>
              <a:rPr lang="en-US" sz="3000" dirty="0"/>
              <a:t> M. Shah, MD; </a:t>
            </a:r>
            <a:br>
              <a:rPr lang="en-US" sz="3000" dirty="0"/>
            </a:br>
            <a:r>
              <a:rPr lang="en-US" sz="3000" dirty="0"/>
              <a:t>Sanjiv J. Shah, MD; Victor C. Shi, MD; Dirk J. van </a:t>
            </a:r>
            <a:r>
              <a:rPr lang="en-US" sz="3000" dirty="0" err="1"/>
              <a:t>Veldhuisen</a:t>
            </a:r>
            <a:r>
              <a:rPr lang="en-US" sz="3000" dirty="0"/>
              <a:t>, MD; Faiez </a:t>
            </a:r>
            <a:r>
              <a:rPr lang="en-US" sz="3000" dirty="0" err="1"/>
              <a:t>Zannad</a:t>
            </a:r>
            <a:r>
              <a:rPr lang="en-US" sz="3000" dirty="0"/>
              <a:t>, MD; Michael R. </a:t>
            </a:r>
            <a:r>
              <a:rPr lang="en-US" sz="3000" dirty="0" err="1"/>
              <a:t>Zile</a:t>
            </a:r>
            <a:r>
              <a:rPr lang="en-US" sz="3000" dirty="0"/>
              <a:t> MD; Maja </a:t>
            </a:r>
            <a:r>
              <a:rPr lang="en-US" sz="3000" dirty="0" err="1"/>
              <a:t>Cikes</a:t>
            </a:r>
            <a:r>
              <a:rPr lang="en-US" sz="3000" dirty="0"/>
              <a:t>, MD, PhD; Eva </a:t>
            </a:r>
            <a:r>
              <a:rPr lang="en-US" sz="3000" dirty="0" err="1"/>
              <a:t>Goncalvesova</a:t>
            </a:r>
            <a:r>
              <a:rPr lang="en-US" sz="3000" dirty="0"/>
              <a:t>, MD; </a:t>
            </a:r>
            <a:r>
              <a:rPr lang="en-US" sz="3000" dirty="0" err="1"/>
              <a:t>Tzvetana</a:t>
            </a:r>
            <a:r>
              <a:rPr lang="en-US" sz="3000" dirty="0"/>
              <a:t> </a:t>
            </a:r>
            <a:r>
              <a:rPr lang="en-US" sz="3000" dirty="0" err="1"/>
              <a:t>Katova</a:t>
            </a:r>
            <a:r>
              <a:rPr lang="en-US" sz="3000" dirty="0"/>
              <a:t>, MD; Anamaria </a:t>
            </a:r>
            <a:r>
              <a:rPr lang="en-US" sz="3000" dirty="0" err="1"/>
              <a:t>Kosztin</a:t>
            </a:r>
            <a:r>
              <a:rPr lang="en-US" sz="3000" dirty="0"/>
              <a:t>, MD, PhD; Malgorzata </a:t>
            </a:r>
            <a:r>
              <a:rPr lang="en-US" sz="3000" dirty="0" err="1"/>
              <a:t>Lelonek</a:t>
            </a:r>
            <a:r>
              <a:rPr lang="en-US" sz="3000" dirty="0"/>
              <a:t>, MD; Nancy Sweitzer, MD; </a:t>
            </a:r>
            <a:r>
              <a:rPr lang="en-US" sz="3000" dirty="0" err="1"/>
              <a:t>Orly</a:t>
            </a:r>
            <a:r>
              <a:rPr lang="en-US" sz="3000" dirty="0"/>
              <a:t> </a:t>
            </a:r>
            <a:r>
              <a:rPr lang="en-US" sz="3000" dirty="0" err="1"/>
              <a:t>Vardeny</a:t>
            </a:r>
            <a:r>
              <a:rPr lang="en-US" sz="3000" dirty="0"/>
              <a:t>, PharmD, MS; Brian Claggett, PhD; Pardeep S. </a:t>
            </a:r>
            <a:r>
              <a:rPr lang="en-US" sz="3000" dirty="0" err="1"/>
              <a:t>Jhund</a:t>
            </a:r>
            <a:r>
              <a:rPr lang="en-US" sz="3000" dirty="0"/>
              <a:t> MD; Scott D. Solomon, MD</a:t>
            </a:r>
          </a:p>
          <a:p>
            <a:pPr algn="ctr"/>
            <a:r>
              <a:rPr lang="en-US" sz="3375" b="1" i="1" dirty="0"/>
              <a:t>Circulation</a:t>
            </a:r>
          </a:p>
          <a:p>
            <a:pPr algn="ctr"/>
            <a:r>
              <a:rPr lang="en-US" sz="3375" dirty="0"/>
              <a:t>https://www.ahajournals.org/doi/10.1161/CIRCULATIONAHA.119.044491</a:t>
            </a:r>
          </a:p>
        </p:txBody>
      </p:sp>
      <p:pic>
        <p:nvPicPr>
          <p:cNvPr id="4" name="Picture 3" descr="A picture containing clipart&#10;&#10;Description automatically generated">
            <a:extLst>
              <a:ext uri="{FF2B5EF4-FFF2-40B4-BE49-F238E27FC236}">
                <a16:creationId xmlns:a16="http://schemas.microsoft.com/office/drawing/2014/main" id="{8E38223B-CDD4-4258-B331-E730484EB382}"/>
              </a:ext>
            </a:extLst>
          </p:cNvPr>
          <p:cNvPicPr>
            <a:picLocks noChangeAspect="1"/>
          </p:cNvPicPr>
          <p:nvPr/>
        </p:nvPicPr>
        <p:blipFill>
          <a:blip r:embed="rId3"/>
          <a:stretch>
            <a:fillRect/>
          </a:stretch>
        </p:blipFill>
        <p:spPr>
          <a:xfrm>
            <a:off x="669798" y="119229"/>
            <a:ext cx="5002647" cy="1043409"/>
          </a:xfrm>
          <a:prstGeom prst="rect">
            <a:avLst/>
          </a:prstGeom>
        </p:spPr>
      </p:pic>
    </p:spTree>
    <p:extLst>
      <p:ext uri="{BB962C8B-B14F-4D97-AF65-F5344CB8AC3E}">
        <p14:creationId xmlns:p14="http://schemas.microsoft.com/office/powerpoint/2010/main" val="34911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6DC9D6-08BB-47C5-8C6D-C7AB2EC094A0}"/>
              </a:ext>
            </a:extLst>
          </p:cNvPr>
          <p:cNvSpPr txBox="1"/>
          <p:nvPr/>
        </p:nvSpPr>
        <p:spPr>
          <a:xfrm>
            <a:off x="17748" y="2187029"/>
            <a:ext cx="9108504" cy="769441"/>
          </a:xfrm>
          <a:prstGeom prst="rect">
            <a:avLst/>
          </a:prstGeom>
          <a:noFill/>
        </p:spPr>
        <p:txBody>
          <a:bodyPr wrap="square"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Back-up/extra slides</a:t>
            </a:r>
          </a:p>
        </p:txBody>
      </p:sp>
    </p:spTree>
    <p:extLst>
      <p:ext uri="{BB962C8B-B14F-4D97-AF65-F5344CB8AC3E}">
        <p14:creationId xmlns:p14="http://schemas.microsoft.com/office/powerpoint/2010/main" val="1601971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53E12F1A-1361-41AE-98F8-392E40EA7E82}"/>
              </a:ext>
            </a:extLst>
          </p:cNvPr>
          <p:cNvSpPr txBox="1">
            <a:spLocks/>
          </p:cNvSpPr>
          <p:nvPr/>
        </p:nvSpPr>
        <p:spPr bwMode="auto">
          <a:xfrm>
            <a:off x="0" y="33944"/>
            <a:ext cx="9144000" cy="997196"/>
          </a:xfrm>
          <a:prstGeom prst="rect">
            <a:avLst/>
          </a:prstGeom>
          <a:noFill/>
          <a:ln w="19050">
            <a:noFill/>
            <a:miter lim="800000"/>
            <a:headEnd/>
            <a:tailEnd/>
          </a:ln>
        </p:spPr>
        <p:txBody>
          <a:bodyPr vert="horz" wrap="square" lIns="0" tIns="0" rIns="0" bIns="0" numCol="1" anchor="b"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FFFFFF"/>
                </a:solidFill>
                <a:latin typeface="+mj-lt"/>
                <a:ea typeface="+mj-ea"/>
                <a:cs typeface="+mj-cs"/>
              </a:defRPr>
            </a:lvl1pPr>
            <a:lvl2pPr algn="ctr" rtl="0" eaLnBrk="0" fontAlgn="base" hangingPunct="0">
              <a:lnSpc>
                <a:spcPct val="90000"/>
              </a:lnSpc>
              <a:spcBef>
                <a:spcPct val="0"/>
              </a:spcBef>
              <a:spcAft>
                <a:spcPct val="0"/>
              </a:spcAft>
              <a:defRPr sz="3600" b="1">
                <a:solidFill>
                  <a:srgbClr val="FFFFFF"/>
                </a:solidFill>
                <a:latin typeface="Arial" charset="0"/>
                <a:cs typeface="Arial" charset="0"/>
              </a:defRPr>
            </a:lvl2pPr>
            <a:lvl3pPr algn="ctr" rtl="0" eaLnBrk="0" fontAlgn="base" hangingPunct="0">
              <a:lnSpc>
                <a:spcPct val="90000"/>
              </a:lnSpc>
              <a:spcBef>
                <a:spcPct val="0"/>
              </a:spcBef>
              <a:spcAft>
                <a:spcPct val="0"/>
              </a:spcAft>
              <a:defRPr sz="3600" b="1">
                <a:solidFill>
                  <a:srgbClr val="FFFFFF"/>
                </a:solidFill>
                <a:latin typeface="Arial" charset="0"/>
                <a:cs typeface="Arial" charset="0"/>
              </a:defRPr>
            </a:lvl3pPr>
            <a:lvl4pPr algn="ctr" rtl="0" eaLnBrk="0" fontAlgn="base" hangingPunct="0">
              <a:lnSpc>
                <a:spcPct val="90000"/>
              </a:lnSpc>
              <a:spcBef>
                <a:spcPct val="0"/>
              </a:spcBef>
              <a:spcAft>
                <a:spcPct val="0"/>
              </a:spcAft>
              <a:defRPr sz="3600" b="1">
                <a:solidFill>
                  <a:srgbClr val="FFFFFF"/>
                </a:solidFill>
                <a:latin typeface="Arial" charset="0"/>
                <a:cs typeface="Arial" charset="0"/>
              </a:defRPr>
            </a:lvl4pPr>
            <a:lvl5pPr algn="ctr" rtl="0" eaLnBrk="0" fontAlgn="base" hangingPunct="0">
              <a:lnSpc>
                <a:spcPct val="90000"/>
              </a:lnSpc>
              <a:spcBef>
                <a:spcPct val="0"/>
              </a:spcBef>
              <a:spcAft>
                <a:spcPct val="0"/>
              </a:spcAft>
              <a:defRPr sz="3600" b="1">
                <a:solidFill>
                  <a:srgbClr val="FFFFFF"/>
                </a:solidFill>
                <a:latin typeface="Arial" charset="0"/>
                <a:cs typeface="Arial" charset="0"/>
              </a:defRPr>
            </a:lvl5pPr>
            <a:lvl6pPr marL="457200" algn="ctr" rtl="0" fontAlgn="base">
              <a:lnSpc>
                <a:spcPct val="90000"/>
              </a:lnSpc>
              <a:spcBef>
                <a:spcPct val="0"/>
              </a:spcBef>
              <a:spcAft>
                <a:spcPct val="0"/>
              </a:spcAft>
              <a:defRPr sz="3600" b="1">
                <a:solidFill>
                  <a:srgbClr val="FFFFFF"/>
                </a:solidFill>
                <a:latin typeface="Arial" charset="0"/>
                <a:cs typeface="Arial" charset="0"/>
              </a:defRPr>
            </a:lvl6pPr>
            <a:lvl7pPr marL="914400" algn="ctr" rtl="0" fontAlgn="base">
              <a:lnSpc>
                <a:spcPct val="90000"/>
              </a:lnSpc>
              <a:spcBef>
                <a:spcPct val="0"/>
              </a:spcBef>
              <a:spcAft>
                <a:spcPct val="0"/>
              </a:spcAft>
              <a:defRPr sz="3600" b="1">
                <a:solidFill>
                  <a:srgbClr val="FFFFFF"/>
                </a:solidFill>
                <a:latin typeface="Arial" charset="0"/>
                <a:cs typeface="Arial" charset="0"/>
              </a:defRPr>
            </a:lvl7pPr>
            <a:lvl8pPr marL="1371600" algn="ctr" rtl="0" fontAlgn="base">
              <a:lnSpc>
                <a:spcPct val="90000"/>
              </a:lnSpc>
              <a:spcBef>
                <a:spcPct val="0"/>
              </a:spcBef>
              <a:spcAft>
                <a:spcPct val="0"/>
              </a:spcAft>
              <a:defRPr sz="3600" b="1">
                <a:solidFill>
                  <a:srgbClr val="FFFFFF"/>
                </a:solidFill>
                <a:latin typeface="Arial" charset="0"/>
                <a:cs typeface="Arial" charset="0"/>
              </a:defRPr>
            </a:lvl8pPr>
            <a:lvl9pPr marL="1828800" algn="ctr" rtl="0" fontAlgn="base">
              <a:lnSpc>
                <a:spcPct val="90000"/>
              </a:lnSpc>
              <a:spcBef>
                <a:spcPct val="0"/>
              </a:spcBef>
              <a:spcAft>
                <a:spcPct val="0"/>
              </a:spcAft>
              <a:defRPr sz="3600" b="1">
                <a:solidFill>
                  <a:srgbClr val="FFFFFF"/>
                </a:solidFill>
                <a:latin typeface="Arial" charset="0"/>
                <a:cs typeface="Arial" charset="0"/>
              </a:defRPr>
            </a:lvl9pPr>
          </a:lstStyle>
          <a:p>
            <a:pPr marL="0" marR="0" lvl="0" indent="0" algn="ctr" defTabSz="914378" rtl="0" eaLnBrk="0" fontAlgn="base" latinLnBrk="0" hangingPunct="0">
              <a:lnSpc>
                <a:spcPct val="9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06699"/>
                </a:solidFill>
                <a:effectLst/>
                <a:uLnTx/>
                <a:uFillTx/>
                <a:latin typeface="Arial" panose="020B0604020202020204" pitchFamily="34" charset="0"/>
                <a:ea typeface="+mj-ea"/>
                <a:cs typeface="Arial" panose="020B0604020202020204" pitchFamily="34" charset="0"/>
              </a:rPr>
              <a:t>Clinically meaningful change </a:t>
            </a:r>
          </a:p>
          <a:p>
            <a:pPr marL="0" marR="0" lvl="0" indent="0" algn="ctr" defTabSz="914378" rtl="0" eaLnBrk="0" fontAlgn="base" latinLnBrk="0" hangingPunct="0">
              <a:lnSpc>
                <a:spcPct val="9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06699"/>
                </a:solidFill>
                <a:effectLst/>
                <a:uLnTx/>
                <a:uFillTx/>
                <a:latin typeface="Arial" panose="020B0604020202020204" pitchFamily="34" charset="0"/>
                <a:ea typeface="+mj-ea"/>
                <a:cs typeface="Arial" panose="020B0604020202020204" pitchFamily="34" charset="0"/>
              </a:rPr>
              <a:t>(≥5 points) in KCCQ-CSS</a:t>
            </a:r>
          </a:p>
        </p:txBody>
      </p:sp>
      <p:grpSp>
        <p:nvGrpSpPr>
          <p:cNvPr id="20" name="Group 19">
            <a:extLst>
              <a:ext uri="{FF2B5EF4-FFF2-40B4-BE49-F238E27FC236}">
                <a16:creationId xmlns:a16="http://schemas.microsoft.com/office/drawing/2014/main" id="{EF5136E2-941A-D94B-A9F3-CE390C3E979F}"/>
              </a:ext>
            </a:extLst>
          </p:cNvPr>
          <p:cNvGrpSpPr/>
          <p:nvPr/>
        </p:nvGrpSpPr>
        <p:grpSpPr>
          <a:xfrm>
            <a:off x="2916623" y="1112420"/>
            <a:ext cx="3854983" cy="372905"/>
            <a:chOff x="2982583" y="1030187"/>
            <a:chExt cx="3854983" cy="372905"/>
          </a:xfrm>
        </p:grpSpPr>
        <p:grpSp>
          <p:nvGrpSpPr>
            <p:cNvPr id="22" name="Group 21">
              <a:extLst>
                <a:ext uri="{FF2B5EF4-FFF2-40B4-BE49-F238E27FC236}">
                  <a16:creationId xmlns:a16="http://schemas.microsoft.com/office/drawing/2014/main" id="{D6AE090D-2071-404A-930C-B980CD70D7F5}"/>
                </a:ext>
              </a:extLst>
            </p:cNvPr>
            <p:cNvGrpSpPr/>
            <p:nvPr/>
          </p:nvGrpSpPr>
          <p:grpSpPr>
            <a:xfrm>
              <a:off x="2982583" y="1040162"/>
              <a:ext cx="1863159" cy="362930"/>
              <a:chOff x="3998830" y="1525815"/>
              <a:chExt cx="2366216" cy="502226"/>
            </a:xfrm>
          </p:grpSpPr>
          <p:pic>
            <p:nvPicPr>
              <p:cNvPr id="32" name="Picture 31">
                <a:extLst>
                  <a:ext uri="{FF2B5EF4-FFF2-40B4-BE49-F238E27FC236}">
                    <a16:creationId xmlns:a16="http://schemas.microsoft.com/office/drawing/2014/main" id="{105E6E82-4110-8149-B0C5-D30DC87B2DF6}"/>
                  </a:ext>
                </a:extLst>
              </p:cNvPr>
              <p:cNvPicPr>
                <a:picLocks noChangeAspect="1"/>
              </p:cNvPicPr>
              <p:nvPr/>
            </p:nvPicPr>
            <p:blipFill>
              <a:blip r:embed="rId2"/>
              <a:stretch>
                <a:fillRect/>
              </a:stretch>
            </p:blipFill>
            <p:spPr>
              <a:xfrm>
                <a:off x="3998830" y="1625742"/>
                <a:ext cx="300167" cy="280156"/>
              </a:xfrm>
              <a:prstGeom prst="rect">
                <a:avLst/>
              </a:prstGeom>
            </p:spPr>
          </p:pic>
          <p:sp>
            <p:nvSpPr>
              <p:cNvPr id="33" name="TextBox 32">
                <a:extLst>
                  <a:ext uri="{FF2B5EF4-FFF2-40B4-BE49-F238E27FC236}">
                    <a16:creationId xmlns:a16="http://schemas.microsoft.com/office/drawing/2014/main" id="{42C3B593-A26F-FD45-92C0-7FDBB821A58E}"/>
                  </a:ext>
                </a:extLst>
              </p:cNvPr>
              <p:cNvSpPr txBox="1"/>
              <p:nvPr/>
            </p:nvSpPr>
            <p:spPr>
              <a:xfrm>
                <a:off x="4298997" y="1525815"/>
                <a:ext cx="2066049" cy="50222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a:ea typeface="+mn-ea"/>
                    <a:cs typeface="+mn-cs"/>
                  </a:rPr>
                  <a:t>Valsartan</a:t>
                </a:r>
              </a:p>
            </p:txBody>
          </p:sp>
        </p:grpSp>
        <p:grpSp>
          <p:nvGrpSpPr>
            <p:cNvPr id="23" name="Group 22">
              <a:extLst>
                <a:ext uri="{FF2B5EF4-FFF2-40B4-BE49-F238E27FC236}">
                  <a16:creationId xmlns:a16="http://schemas.microsoft.com/office/drawing/2014/main" id="{86B3FEB6-3308-6943-A635-2764E872D605}"/>
                </a:ext>
              </a:extLst>
            </p:cNvPr>
            <p:cNvGrpSpPr/>
            <p:nvPr/>
          </p:nvGrpSpPr>
          <p:grpSpPr>
            <a:xfrm>
              <a:off x="4512023" y="1030187"/>
              <a:ext cx="2325543" cy="369332"/>
              <a:chOff x="6476164" y="1481913"/>
              <a:chExt cx="2953443" cy="511083"/>
            </a:xfrm>
          </p:grpSpPr>
          <p:pic>
            <p:nvPicPr>
              <p:cNvPr id="29" name="Picture 28">
                <a:extLst>
                  <a:ext uri="{FF2B5EF4-FFF2-40B4-BE49-F238E27FC236}">
                    <a16:creationId xmlns:a16="http://schemas.microsoft.com/office/drawing/2014/main" id="{C0189C42-7682-3B4B-A76A-8D9193BB4663}"/>
                  </a:ext>
                </a:extLst>
              </p:cNvPr>
              <p:cNvPicPr>
                <a:picLocks noChangeAspect="1"/>
              </p:cNvPicPr>
              <p:nvPr/>
            </p:nvPicPr>
            <p:blipFill>
              <a:blip r:embed="rId3"/>
              <a:stretch>
                <a:fillRect/>
              </a:stretch>
            </p:blipFill>
            <p:spPr>
              <a:xfrm>
                <a:off x="6476164" y="1594260"/>
                <a:ext cx="281757" cy="286389"/>
              </a:xfrm>
              <a:prstGeom prst="rect">
                <a:avLst/>
              </a:prstGeom>
            </p:spPr>
          </p:pic>
          <p:sp>
            <p:nvSpPr>
              <p:cNvPr id="31" name="TextBox 30">
                <a:extLst>
                  <a:ext uri="{FF2B5EF4-FFF2-40B4-BE49-F238E27FC236}">
                    <a16:creationId xmlns:a16="http://schemas.microsoft.com/office/drawing/2014/main" id="{0A2AEAB8-2265-164E-A092-60EFD1409569}"/>
                  </a:ext>
                </a:extLst>
              </p:cNvPr>
              <p:cNvSpPr txBox="1"/>
              <p:nvPr/>
            </p:nvSpPr>
            <p:spPr>
              <a:xfrm>
                <a:off x="6817037" y="1481913"/>
                <a:ext cx="2612570" cy="51108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6699"/>
                    </a:solidFill>
                    <a:effectLst/>
                    <a:uLnTx/>
                    <a:uFillTx/>
                    <a:latin typeface="Calibri"/>
                    <a:ea typeface="+mn-ea"/>
                    <a:cs typeface="+mn-cs"/>
                  </a:rPr>
                  <a:t>Sacubitril/valsartan</a:t>
                </a:r>
              </a:p>
            </p:txBody>
          </p:sp>
        </p:grpSp>
      </p:grpSp>
      <p:grpSp>
        <p:nvGrpSpPr>
          <p:cNvPr id="48" name="Group 47">
            <a:extLst>
              <a:ext uri="{FF2B5EF4-FFF2-40B4-BE49-F238E27FC236}">
                <a16:creationId xmlns:a16="http://schemas.microsoft.com/office/drawing/2014/main" id="{7C094282-436A-514C-A0BB-2EB775AA8870}"/>
              </a:ext>
            </a:extLst>
          </p:cNvPr>
          <p:cNvGrpSpPr/>
          <p:nvPr/>
        </p:nvGrpSpPr>
        <p:grpSpPr>
          <a:xfrm>
            <a:off x="953906" y="1448593"/>
            <a:ext cx="3038751" cy="3694907"/>
            <a:chOff x="1264135" y="1448593"/>
            <a:chExt cx="3038751" cy="3694907"/>
          </a:xfrm>
        </p:grpSpPr>
        <p:grpSp>
          <p:nvGrpSpPr>
            <p:cNvPr id="10" name="Group 9">
              <a:extLst>
                <a:ext uri="{FF2B5EF4-FFF2-40B4-BE49-F238E27FC236}">
                  <a16:creationId xmlns:a16="http://schemas.microsoft.com/office/drawing/2014/main" id="{4DBC3D9B-BAF0-4A41-B58C-A267DD187077}"/>
                </a:ext>
              </a:extLst>
            </p:cNvPr>
            <p:cNvGrpSpPr/>
            <p:nvPr/>
          </p:nvGrpSpPr>
          <p:grpSpPr>
            <a:xfrm>
              <a:off x="1264135" y="1448593"/>
              <a:ext cx="3038751" cy="1057038"/>
              <a:chOff x="1172520" y="1123771"/>
              <a:chExt cx="3038751" cy="1057038"/>
            </a:xfrm>
          </p:grpSpPr>
          <p:sp>
            <p:nvSpPr>
              <p:cNvPr id="14" name="TextBox 13">
                <a:extLst>
                  <a:ext uri="{FF2B5EF4-FFF2-40B4-BE49-F238E27FC236}">
                    <a16:creationId xmlns:a16="http://schemas.microsoft.com/office/drawing/2014/main" id="{B417467F-CC69-4201-856C-67B2FEF54D7E}"/>
                  </a:ext>
                </a:extLst>
              </p:cNvPr>
              <p:cNvSpPr txBox="1"/>
              <p:nvPr/>
            </p:nvSpPr>
            <p:spPr>
              <a:xfrm>
                <a:off x="1172520" y="1123771"/>
                <a:ext cx="3038751"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Women</a:t>
                </a:r>
              </a:p>
            </p:txBody>
          </p:sp>
          <p:sp>
            <p:nvSpPr>
              <p:cNvPr id="24" name="Rectangle 23">
                <a:extLst>
                  <a:ext uri="{FF2B5EF4-FFF2-40B4-BE49-F238E27FC236}">
                    <a16:creationId xmlns:a16="http://schemas.microsoft.com/office/drawing/2014/main" id="{A9E93AEB-3DBA-4D05-8DE8-72FEE01289AF}"/>
                  </a:ext>
                </a:extLst>
              </p:cNvPr>
              <p:cNvSpPr/>
              <p:nvPr/>
            </p:nvSpPr>
            <p:spPr>
              <a:xfrm>
                <a:off x="2622275" y="1700678"/>
                <a:ext cx="1382480" cy="480131"/>
              </a:xfrm>
              <a:prstGeom prst="rect">
                <a:avLst/>
              </a:prstGeom>
              <a:solidFill>
                <a:schemeClr val="bg1"/>
              </a:solidFill>
            </p:spPr>
            <p:txBody>
              <a:bodyPr wrap="square">
                <a:sp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1.09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(0.81,1.46)</a:t>
                </a:r>
              </a:p>
            </p:txBody>
          </p:sp>
        </p:grpSp>
        <p:sp>
          <p:nvSpPr>
            <p:cNvPr id="41" name="TextBox 40">
              <a:extLst>
                <a:ext uri="{FF2B5EF4-FFF2-40B4-BE49-F238E27FC236}">
                  <a16:creationId xmlns:a16="http://schemas.microsoft.com/office/drawing/2014/main" id="{565BBB6C-4B1C-244D-A1BC-5178B2CF2616}"/>
                </a:ext>
              </a:extLst>
            </p:cNvPr>
            <p:cNvSpPr txBox="1"/>
            <p:nvPr/>
          </p:nvSpPr>
          <p:spPr>
            <a:xfrm>
              <a:off x="3057591" y="4774168"/>
              <a:ext cx="1057745" cy="369332"/>
            </a:xfrm>
            <a:prstGeom prst="rect">
              <a:avLst/>
            </a:prstGeom>
            <a:no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Increase</a:t>
              </a:r>
            </a:p>
          </p:txBody>
        </p:sp>
        <p:sp>
          <p:nvSpPr>
            <p:cNvPr id="43" name="TextBox 42">
              <a:extLst>
                <a:ext uri="{FF2B5EF4-FFF2-40B4-BE49-F238E27FC236}">
                  <a16:creationId xmlns:a16="http://schemas.microsoft.com/office/drawing/2014/main" id="{58F98645-D96B-604B-8AD4-7FE8225B7ADF}"/>
                </a:ext>
              </a:extLst>
            </p:cNvPr>
            <p:cNvSpPr txBox="1"/>
            <p:nvPr/>
          </p:nvSpPr>
          <p:spPr>
            <a:xfrm>
              <a:off x="1543426" y="4774168"/>
              <a:ext cx="1057745" cy="369332"/>
            </a:xfrm>
            <a:prstGeom prst="rect">
              <a:avLst/>
            </a:prstGeom>
            <a:no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Decrease</a:t>
              </a:r>
            </a:p>
          </p:txBody>
        </p:sp>
      </p:grpSp>
      <p:grpSp>
        <p:nvGrpSpPr>
          <p:cNvPr id="50" name="Group 49">
            <a:extLst>
              <a:ext uri="{FF2B5EF4-FFF2-40B4-BE49-F238E27FC236}">
                <a16:creationId xmlns:a16="http://schemas.microsoft.com/office/drawing/2014/main" id="{2CB611A7-49E3-6E41-9C41-039D615FB8A9}"/>
              </a:ext>
            </a:extLst>
          </p:cNvPr>
          <p:cNvGrpSpPr/>
          <p:nvPr/>
        </p:nvGrpSpPr>
        <p:grpSpPr>
          <a:xfrm>
            <a:off x="5331815" y="1454464"/>
            <a:ext cx="3107860" cy="3689036"/>
            <a:chOff x="5159796" y="1421305"/>
            <a:chExt cx="3107860" cy="3689036"/>
          </a:xfrm>
        </p:grpSpPr>
        <p:grpSp>
          <p:nvGrpSpPr>
            <p:cNvPr id="12" name="Group 11">
              <a:extLst>
                <a:ext uri="{FF2B5EF4-FFF2-40B4-BE49-F238E27FC236}">
                  <a16:creationId xmlns:a16="http://schemas.microsoft.com/office/drawing/2014/main" id="{3EEDDDEA-3435-1743-B81D-E49DA18E00C4}"/>
                </a:ext>
              </a:extLst>
            </p:cNvPr>
            <p:cNvGrpSpPr/>
            <p:nvPr/>
          </p:nvGrpSpPr>
          <p:grpSpPr>
            <a:xfrm>
              <a:off x="5159796" y="1421305"/>
              <a:ext cx="3029710" cy="1051167"/>
              <a:chOff x="5196289" y="1055487"/>
              <a:chExt cx="3029710" cy="1051167"/>
            </a:xfrm>
          </p:grpSpPr>
          <p:sp>
            <p:nvSpPr>
              <p:cNvPr id="13" name="TextBox 12">
                <a:extLst>
                  <a:ext uri="{FF2B5EF4-FFF2-40B4-BE49-F238E27FC236}">
                    <a16:creationId xmlns:a16="http://schemas.microsoft.com/office/drawing/2014/main" id="{96493A75-EF67-4A35-AC3A-DB98BCAAE698}"/>
                  </a:ext>
                </a:extLst>
              </p:cNvPr>
              <p:cNvSpPr txBox="1"/>
              <p:nvPr/>
            </p:nvSpPr>
            <p:spPr>
              <a:xfrm>
                <a:off x="5196289" y="1055487"/>
                <a:ext cx="3029710"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a:t>
                </a:r>
              </a:p>
            </p:txBody>
          </p:sp>
          <p:sp>
            <p:nvSpPr>
              <p:cNvPr id="25" name="Rectangle 24">
                <a:extLst>
                  <a:ext uri="{FF2B5EF4-FFF2-40B4-BE49-F238E27FC236}">
                    <a16:creationId xmlns:a16="http://schemas.microsoft.com/office/drawing/2014/main" id="{63AB1975-78F9-40C2-B1EE-60593F7D5C6B}"/>
                  </a:ext>
                </a:extLst>
              </p:cNvPr>
              <p:cNvSpPr/>
              <p:nvPr/>
            </p:nvSpPr>
            <p:spPr>
              <a:xfrm>
                <a:off x="6957891" y="1626523"/>
                <a:ext cx="1198456" cy="480131"/>
              </a:xfrm>
              <a:prstGeom prst="rect">
                <a:avLst/>
              </a:prstGeom>
            </p:spPr>
            <p:txBody>
              <a:bodyPr wrap="square">
                <a:sp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1.57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(1.14, 2.15)</a:t>
                </a:r>
              </a:p>
            </p:txBody>
          </p:sp>
        </p:grpSp>
        <p:sp>
          <p:nvSpPr>
            <p:cNvPr id="45" name="TextBox 44">
              <a:extLst>
                <a:ext uri="{FF2B5EF4-FFF2-40B4-BE49-F238E27FC236}">
                  <a16:creationId xmlns:a16="http://schemas.microsoft.com/office/drawing/2014/main" id="{36AF8E35-EBB1-C546-89BA-05C05A286D45}"/>
                </a:ext>
              </a:extLst>
            </p:cNvPr>
            <p:cNvSpPr txBox="1"/>
            <p:nvPr/>
          </p:nvSpPr>
          <p:spPr>
            <a:xfrm>
              <a:off x="7209911" y="4741009"/>
              <a:ext cx="1057745" cy="369332"/>
            </a:xfrm>
            <a:prstGeom prst="rect">
              <a:avLst/>
            </a:prstGeom>
            <a:no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Increase</a:t>
              </a:r>
            </a:p>
          </p:txBody>
        </p:sp>
        <p:sp>
          <p:nvSpPr>
            <p:cNvPr id="46" name="TextBox 45">
              <a:extLst>
                <a:ext uri="{FF2B5EF4-FFF2-40B4-BE49-F238E27FC236}">
                  <a16:creationId xmlns:a16="http://schemas.microsoft.com/office/drawing/2014/main" id="{21DEFD7C-907B-644E-8D6A-B5B7AB5E76D6}"/>
                </a:ext>
              </a:extLst>
            </p:cNvPr>
            <p:cNvSpPr txBox="1"/>
            <p:nvPr/>
          </p:nvSpPr>
          <p:spPr>
            <a:xfrm>
              <a:off x="5761733" y="4736969"/>
              <a:ext cx="1057745" cy="369332"/>
            </a:xfrm>
            <a:prstGeom prst="rect">
              <a:avLst/>
            </a:prstGeom>
            <a:no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Decrease</a:t>
              </a:r>
            </a:p>
          </p:txBody>
        </p:sp>
      </p:grpSp>
      <p:sp>
        <p:nvSpPr>
          <p:cNvPr id="51" name="TextBox 50">
            <a:extLst>
              <a:ext uri="{FF2B5EF4-FFF2-40B4-BE49-F238E27FC236}">
                <a16:creationId xmlns:a16="http://schemas.microsoft.com/office/drawing/2014/main" id="{8D167A46-FA64-804B-A446-6D3D440C88EB}"/>
              </a:ext>
            </a:extLst>
          </p:cNvPr>
          <p:cNvSpPr txBox="1"/>
          <p:nvPr/>
        </p:nvSpPr>
        <p:spPr>
          <a:xfrm>
            <a:off x="406062" y="3473509"/>
            <a:ext cx="423774" cy="369332"/>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2" name="TextBox 51">
            <a:extLst>
              <a:ext uri="{FF2B5EF4-FFF2-40B4-BE49-F238E27FC236}">
                <a16:creationId xmlns:a16="http://schemas.microsoft.com/office/drawing/2014/main" id="{1956A0DE-225A-5C40-BFB1-33CA9B26F7D1}"/>
              </a:ext>
            </a:extLst>
          </p:cNvPr>
          <p:cNvSpPr txBox="1"/>
          <p:nvPr/>
        </p:nvSpPr>
        <p:spPr>
          <a:xfrm>
            <a:off x="4963939" y="3536086"/>
            <a:ext cx="423774" cy="369332"/>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5" name="Rectangle 54">
            <a:extLst>
              <a:ext uri="{FF2B5EF4-FFF2-40B4-BE49-F238E27FC236}">
                <a16:creationId xmlns:a16="http://schemas.microsoft.com/office/drawing/2014/main" id="{3A8436EE-86D8-4F4B-BDDE-90D366250A6C}"/>
              </a:ext>
            </a:extLst>
          </p:cNvPr>
          <p:cNvSpPr/>
          <p:nvPr/>
        </p:nvSpPr>
        <p:spPr>
          <a:xfrm>
            <a:off x="5811969" y="2025500"/>
            <a:ext cx="1198456" cy="480131"/>
          </a:xfrm>
          <a:prstGeom prst="rect">
            <a:avLst/>
          </a:prstGeom>
        </p:spPr>
        <p:txBody>
          <a:bodyPr wrap="square">
            <a:sp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0.82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(0.60, 1.11)</a:t>
            </a:r>
          </a:p>
        </p:txBody>
      </p:sp>
      <p:sp>
        <p:nvSpPr>
          <p:cNvPr id="56" name="Rectangle 55">
            <a:extLst>
              <a:ext uri="{FF2B5EF4-FFF2-40B4-BE49-F238E27FC236}">
                <a16:creationId xmlns:a16="http://schemas.microsoft.com/office/drawing/2014/main" id="{72C37728-9FB7-7946-B315-56AA9227689C}"/>
              </a:ext>
            </a:extLst>
          </p:cNvPr>
          <p:cNvSpPr/>
          <p:nvPr/>
        </p:nvSpPr>
        <p:spPr>
          <a:xfrm>
            <a:off x="1283946" y="2029267"/>
            <a:ext cx="1198456" cy="480131"/>
          </a:xfrm>
          <a:prstGeom prst="rect">
            <a:avLst/>
          </a:prstGeom>
        </p:spPr>
        <p:txBody>
          <a:bodyPr wrap="square">
            <a:sp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1.04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(0.79, 1.36)</a:t>
            </a:r>
          </a:p>
        </p:txBody>
      </p:sp>
      <p:graphicFrame>
        <p:nvGraphicFramePr>
          <p:cNvPr id="35" name="Chart 34">
            <a:extLst>
              <a:ext uri="{FF2B5EF4-FFF2-40B4-BE49-F238E27FC236}">
                <a16:creationId xmlns:a16="http://schemas.microsoft.com/office/drawing/2014/main" id="{53F46208-B298-344E-8D66-2D89EC6A0686}"/>
              </a:ext>
            </a:extLst>
          </p:cNvPr>
          <p:cNvGraphicFramePr>
            <a:graphicFrameLocks/>
          </p:cNvGraphicFramePr>
          <p:nvPr/>
        </p:nvGraphicFramePr>
        <p:xfrm>
          <a:off x="5438707" y="2452703"/>
          <a:ext cx="3221146" cy="24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C84FB990-A3A5-AA4A-A0EC-EF5DCCB7A10D}"/>
              </a:ext>
            </a:extLst>
          </p:cNvPr>
          <p:cNvGraphicFramePr>
            <a:graphicFrameLocks/>
          </p:cNvGraphicFramePr>
          <p:nvPr/>
        </p:nvGraphicFramePr>
        <p:xfrm>
          <a:off x="829836" y="2432364"/>
          <a:ext cx="3221146" cy="2451623"/>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a:extLst>
              <a:ext uri="{FF2B5EF4-FFF2-40B4-BE49-F238E27FC236}">
                <a16:creationId xmlns:a16="http://schemas.microsoft.com/office/drawing/2014/main" id="{06DD2C8B-C575-4FF7-9646-EA32B22E1F55}"/>
              </a:ext>
            </a:extLst>
          </p:cNvPr>
          <p:cNvSpPr/>
          <p:nvPr/>
        </p:nvSpPr>
        <p:spPr>
          <a:xfrm>
            <a:off x="3924542" y="4139981"/>
            <a:ext cx="1571718" cy="1015663"/>
          </a:xfrm>
          <a:prstGeom prst="rect">
            <a:avLst/>
          </a:prstGeom>
        </p:spPr>
        <p:txBody>
          <a:bodyPr wrap="square">
            <a:spAutoFit/>
          </a:bodyPr>
          <a:lstStyle/>
          <a:p>
            <a:pPr lvl="0" algn="ctr">
              <a:defRPr/>
            </a:pPr>
            <a:r>
              <a:rPr lang="en-US" sz="1200" dirty="0">
                <a:solidFill>
                  <a:prstClr val="black"/>
                </a:solidFill>
                <a:latin typeface="Arial" panose="020B0604020202020204" pitchFamily="34" charset="0"/>
                <a:ea typeface="DengXian" panose="02010600030101010101" pitchFamily="2" charset="-122"/>
                <a:cs typeface="Arial" panose="020B0604020202020204" pitchFamily="34" charset="0"/>
              </a:rPr>
              <a:t>P int.= 0.28</a:t>
            </a:r>
          </a:p>
          <a:p>
            <a:pPr lvl="0" algn="ctr">
              <a:defRPr/>
            </a:pPr>
            <a:r>
              <a:rPr lang="en-US" sz="1200" dirty="0">
                <a:solidFill>
                  <a:prstClr val="black"/>
                </a:solidFill>
                <a:latin typeface="Arial" panose="020B0604020202020204" pitchFamily="34" charset="0"/>
                <a:ea typeface="DengXian" panose="02010600030101010101" pitchFamily="2" charset="-122"/>
                <a:cs typeface="Arial" panose="020B0604020202020204" pitchFamily="34" charset="0"/>
              </a:rPr>
              <a:t>(decrease)</a:t>
            </a:r>
            <a:endParaRPr lang="en-US" sz="1200" noProof="0" dirty="0">
              <a:solidFill>
                <a:prstClr val="black"/>
              </a:solidFill>
              <a:latin typeface="Arial" panose="020B0604020202020204" pitchFamily="34" charset="0"/>
              <a:ea typeface="DengXian" panose="02010600030101010101" pitchFamily="2" charset="-122"/>
              <a:cs typeface="Arial" panose="020B0604020202020204" pitchFamily="34" charset="0"/>
            </a:endParaRPr>
          </a:p>
          <a:p>
            <a:pPr marL="0" marR="0" lvl="0" indent="0" algn="ctr" defTabSz="914220" rtl="0" eaLnBrk="1" fontAlgn="auto" latinLnBrk="0" hangingPunct="1">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endParaRPr>
          </a:p>
          <a:p>
            <a:pPr marL="0" marR="0" lvl="0" indent="0" algn="ctr" defTabSz="914220" rtl="0" eaLnBrk="1" fontAlgn="auto" latinLnBrk="0" hangingPunct="1">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P int.= 0.11 (increase)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3668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0ED4950-4E1E-4D03-BB34-15CAEDEB96A6}"/>
              </a:ext>
            </a:extLst>
          </p:cNvPr>
          <p:cNvGrpSpPr/>
          <p:nvPr/>
        </p:nvGrpSpPr>
        <p:grpSpPr>
          <a:xfrm>
            <a:off x="64954" y="1741499"/>
            <a:ext cx="9029606" cy="3402001"/>
            <a:chOff x="64953" y="1551709"/>
            <a:chExt cx="9029606" cy="3402001"/>
          </a:xfrm>
        </p:grpSpPr>
        <p:grpSp>
          <p:nvGrpSpPr>
            <p:cNvPr id="16" name="Group 15">
              <a:extLst>
                <a:ext uri="{FF2B5EF4-FFF2-40B4-BE49-F238E27FC236}">
                  <a16:creationId xmlns:a16="http://schemas.microsoft.com/office/drawing/2014/main" id="{4CACE080-580B-46C8-BE8D-239D388A4F99}"/>
                </a:ext>
              </a:extLst>
            </p:cNvPr>
            <p:cNvGrpSpPr/>
            <p:nvPr/>
          </p:nvGrpSpPr>
          <p:grpSpPr>
            <a:xfrm>
              <a:off x="64953" y="1551709"/>
              <a:ext cx="4583247" cy="3399518"/>
              <a:chOff x="64953" y="1551709"/>
              <a:chExt cx="4583247" cy="3399518"/>
            </a:xfrm>
          </p:grpSpPr>
          <p:grpSp>
            <p:nvGrpSpPr>
              <p:cNvPr id="6" name="Group 5">
                <a:extLst>
                  <a:ext uri="{FF2B5EF4-FFF2-40B4-BE49-F238E27FC236}">
                    <a16:creationId xmlns:a16="http://schemas.microsoft.com/office/drawing/2014/main" id="{BA9569EB-9670-47B7-A474-2DCC90221C01}"/>
                  </a:ext>
                </a:extLst>
              </p:cNvPr>
              <p:cNvGrpSpPr/>
              <p:nvPr/>
            </p:nvGrpSpPr>
            <p:grpSpPr>
              <a:xfrm>
                <a:off x="103529" y="1551709"/>
                <a:ext cx="4544671" cy="3399518"/>
                <a:chOff x="4229098" y="1547812"/>
                <a:chExt cx="3725630" cy="2828926"/>
              </a:xfrm>
            </p:grpSpPr>
            <p:pic>
              <p:nvPicPr>
                <p:cNvPr id="2" name="Picture 1">
                  <a:extLst>
                    <a:ext uri="{FF2B5EF4-FFF2-40B4-BE49-F238E27FC236}">
                      <a16:creationId xmlns:a16="http://schemas.microsoft.com/office/drawing/2014/main" id="{E08DE242-02C8-41DC-BDFF-59884739832A}"/>
                    </a:ext>
                  </a:extLst>
                </p:cNvPr>
                <p:cNvPicPr>
                  <a:picLocks noChangeAspect="1"/>
                </p:cNvPicPr>
                <p:nvPr/>
              </p:nvPicPr>
              <p:blipFill rotWithShape="1">
                <a:blip r:embed="rId2"/>
                <a:srcRect t="86111"/>
                <a:stretch/>
              </p:blipFill>
              <p:spPr>
                <a:xfrm>
                  <a:off x="4252913" y="3662364"/>
                  <a:ext cx="3701815" cy="714374"/>
                </a:xfrm>
                <a:prstGeom prst="rect">
                  <a:avLst/>
                </a:prstGeom>
              </p:spPr>
            </p:pic>
            <p:pic>
              <p:nvPicPr>
                <p:cNvPr id="4" name="Picture 3">
                  <a:extLst>
                    <a:ext uri="{FF2B5EF4-FFF2-40B4-BE49-F238E27FC236}">
                      <a16:creationId xmlns:a16="http://schemas.microsoft.com/office/drawing/2014/main" id="{570762E9-8AA8-4479-A3F5-D07E67BE24E1}"/>
                    </a:ext>
                  </a:extLst>
                </p:cNvPr>
                <p:cNvPicPr>
                  <a:picLocks noChangeAspect="1"/>
                </p:cNvPicPr>
                <p:nvPr/>
              </p:nvPicPr>
              <p:blipFill rotWithShape="1">
                <a:blip r:embed="rId2"/>
                <a:srcRect b="58148"/>
                <a:stretch/>
              </p:blipFill>
              <p:spPr>
                <a:xfrm>
                  <a:off x="4229098" y="1547812"/>
                  <a:ext cx="3701815" cy="2152651"/>
                </a:xfrm>
                <a:prstGeom prst="rect">
                  <a:avLst/>
                </a:prstGeom>
              </p:spPr>
            </p:pic>
          </p:grpSp>
          <p:sp>
            <p:nvSpPr>
              <p:cNvPr id="9" name="TextBox 8">
                <a:extLst>
                  <a:ext uri="{FF2B5EF4-FFF2-40B4-BE49-F238E27FC236}">
                    <a16:creationId xmlns:a16="http://schemas.microsoft.com/office/drawing/2014/main" id="{CD5854B1-7645-4E92-BDE8-C2F40F02EC1F}"/>
                  </a:ext>
                </a:extLst>
              </p:cNvPr>
              <p:cNvSpPr txBox="1"/>
              <p:nvPr/>
            </p:nvSpPr>
            <p:spPr>
              <a:xfrm>
                <a:off x="185738" y="2181226"/>
                <a:ext cx="1157287" cy="276999"/>
              </a:xfrm>
              <a:prstGeom prst="rect">
                <a:avLst/>
              </a:prstGeom>
              <a:solidFill>
                <a:schemeClr val="bg1"/>
              </a:solidFill>
            </p:spPr>
            <p:txBody>
              <a:bodyPr wrap="square" rtlCol="0">
                <a:spAutoFit/>
              </a:bodyPr>
              <a:lstStyle/>
              <a:p>
                <a:pPr algn="ctr"/>
                <a:r>
                  <a:rPr lang="en-GB" sz="1200" b="1" dirty="0">
                    <a:solidFill>
                      <a:srgbClr val="006699"/>
                    </a:solidFill>
                  </a:rPr>
                  <a:t>Time to first</a:t>
                </a:r>
              </a:p>
            </p:txBody>
          </p:sp>
          <p:sp>
            <p:nvSpPr>
              <p:cNvPr id="11" name="TextBox 10">
                <a:extLst>
                  <a:ext uri="{FF2B5EF4-FFF2-40B4-BE49-F238E27FC236}">
                    <a16:creationId xmlns:a16="http://schemas.microsoft.com/office/drawing/2014/main" id="{00F41578-5067-4AE3-B903-C302220C5890}"/>
                  </a:ext>
                </a:extLst>
              </p:cNvPr>
              <p:cNvSpPr txBox="1"/>
              <p:nvPr/>
            </p:nvSpPr>
            <p:spPr>
              <a:xfrm>
                <a:off x="64953" y="2831708"/>
                <a:ext cx="1028699" cy="276999"/>
              </a:xfrm>
              <a:prstGeom prst="rect">
                <a:avLst/>
              </a:prstGeom>
              <a:solidFill>
                <a:schemeClr val="bg1"/>
              </a:solidFill>
            </p:spPr>
            <p:txBody>
              <a:bodyPr wrap="square" rtlCol="0">
                <a:spAutoFit/>
              </a:bodyPr>
              <a:lstStyle/>
              <a:p>
                <a:pPr algn="ctr"/>
                <a:r>
                  <a:rPr lang="en-GB" sz="1200" b="1" dirty="0">
                    <a:solidFill>
                      <a:srgbClr val="006699"/>
                    </a:solidFill>
                  </a:rPr>
                  <a:t>LWYY</a:t>
                </a:r>
              </a:p>
            </p:txBody>
          </p:sp>
          <p:sp>
            <p:nvSpPr>
              <p:cNvPr id="12" name="TextBox 11">
                <a:extLst>
                  <a:ext uri="{FF2B5EF4-FFF2-40B4-BE49-F238E27FC236}">
                    <a16:creationId xmlns:a16="http://schemas.microsoft.com/office/drawing/2014/main" id="{0BCDD002-1317-45FF-B22B-EBE8FD8A42E5}"/>
                  </a:ext>
                </a:extLst>
              </p:cNvPr>
              <p:cNvSpPr txBox="1"/>
              <p:nvPr/>
            </p:nvSpPr>
            <p:spPr>
              <a:xfrm>
                <a:off x="185738" y="3442282"/>
                <a:ext cx="1557338" cy="276999"/>
              </a:xfrm>
              <a:prstGeom prst="rect">
                <a:avLst/>
              </a:prstGeom>
              <a:solidFill>
                <a:schemeClr val="bg1"/>
              </a:solidFill>
            </p:spPr>
            <p:txBody>
              <a:bodyPr wrap="square" rtlCol="0">
                <a:spAutoFit/>
              </a:bodyPr>
              <a:lstStyle/>
              <a:p>
                <a:pPr algn="ctr"/>
                <a:r>
                  <a:rPr lang="en-GB" sz="1200" b="1" dirty="0">
                    <a:solidFill>
                      <a:srgbClr val="006699"/>
                    </a:solidFill>
                  </a:rPr>
                  <a:t>Negative binomial</a:t>
                </a:r>
              </a:p>
            </p:txBody>
          </p:sp>
        </p:grpSp>
        <p:grpSp>
          <p:nvGrpSpPr>
            <p:cNvPr id="17" name="Group 16">
              <a:extLst>
                <a:ext uri="{FF2B5EF4-FFF2-40B4-BE49-F238E27FC236}">
                  <a16:creationId xmlns:a16="http://schemas.microsoft.com/office/drawing/2014/main" id="{5F6AAEB4-5B87-49D1-9D31-4DCAE41AF08E}"/>
                </a:ext>
              </a:extLst>
            </p:cNvPr>
            <p:cNvGrpSpPr/>
            <p:nvPr/>
          </p:nvGrpSpPr>
          <p:grpSpPr>
            <a:xfrm>
              <a:off x="4638674" y="1589813"/>
              <a:ext cx="4455885" cy="3363897"/>
              <a:chOff x="4638674" y="1551709"/>
              <a:chExt cx="4455885" cy="3363897"/>
            </a:xfrm>
          </p:grpSpPr>
          <p:pic>
            <p:nvPicPr>
              <p:cNvPr id="3" name="Picture 2">
                <a:extLst>
                  <a:ext uri="{FF2B5EF4-FFF2-40B4-BE49-F238E27FC236}">
                    <a16:creationId xmlns:a16="http://schemas.microsoft.com/office/drawing/2014/main" id="{F86B3C55-EC5B-47E2-8387-56CFC9C37D09}"/>
                  </a:ext>
                </a:extLst>
              </p:cNvPr>
              <p:cNvPicPr>
                <a:picLocks noChangeAspect="1"/>
              </p:cNvPicPr>
              <p:nvPr/>
            </p:nvPicPr>
            <p:blipFill rotWithShape="1">
              <a:blip r:embed="rId2"/>
              <a:srcRect t="45741"/>
              <a:stretch/>
            </p:blipFill>
            <p:spPr>
              <a:xfrm>
                <a:off x="4648200" y="1551709"/>
                <a:ext cx="4446359" cy="3363897"/>
              </a:xfrm>
              <a:prstGeom prst="rect">
                <a:avLst/>
              </a:prstGeom>
            </p:spPr>
          </p:pic>
          <p:sp>
            <p:nvSpPr>
              <p:cNvPr id="13" name="TextBox 12">
                <a:extLst>
                  <a:ext uri="{FF2B5EF4-FFF2-40B4-BE49-F238E27FC236}">
                    <a16:creationId xmlns:a16="http://schemas.microsoft.com/office/drawing/2014/main" id="{63C0CE6C-2671-4B83-A8A0-2D1B7476C67F}"/>
                  </a:ext>
                </a:extLst>
              </p:cNvPr>
              <p:cNvSpPr txBox="1"/>
              <p:nvPr/>
            </p:nvSpPr>
            <p:spPr>
              <a:xfrm>
                <a:off x="4759459" y="2143126"/>
                <a:ext cx="1157287" cy="276999"/>
              </a:xfrm>
              <a:prstGeom prst="rect">
                <a:avLst/>
              </a:prstGeom>
              <a:solidFill>
                <a:schemeClr val="bg1"/>
              </a:solidFill>
            </p:spPr>
            <p:txBody>
              <a:bodyPr wrap="square" rtlCol="0">
                <a:spAutoFit/>
              </a:bodyPr>
              <a:lstStyle/>
              <a:p>
                <a:pPr algn="ctr"/>
                <a:r>
                  <a:rPr lang="en-GB" sz="1200" b="1" dirty="0">
                    <a:solidFill>
                      <a:srgbClr val="006699"/>
                    </a:solidFill>
                  </a:rPr>
                  <a:t>Time to first</a:t>
                </a:r>
              </a:p>
            </p:txBody>
          </p:sp>
          <p:sp>
            <p:nvSpPr>
              <p:cNvPr id="14" name="TextBox 13">
                <a:extLst>
                  <a:ext uri="{FF2B5EF4-FFF2-40B4-BE49-F238E27FC236}">
                    <a16:creationId xmlns:a16="http://schemas.microsoft.com/office/drawing/2014/main" id="{442A2514-D8AA-4D55-B252-E6F51FBADD14}"/>
                  </a:ext>
                </a:extLst>
              </p:cNvPr>
              <p:cNvSpPr txBox="1"/>
              <p:nvPr/>
            </p:nvSpPr>
            <p:spPr>
              <a:xfrm>
                <a:off x="4638674" y="2793608"/>
                <a:ext cx="1028699" cy="276999"/>
              </a:xfrm>
              <a:prstGeom prst="rect">
                <a:avLst/>
              </a:prstGeom>
              <a:solidFill>
                <a:schemeClr val="bg1"/>
              </a:solidFill>
            </p:spPr>
            <p:txBody>
              <a:bodyPr wrap="square" rtlCol="0">
                <a:spAutoFit/>
              </a:bodyPr>
              <a:lstStyle/>
              <a:p>
                <a:pPr algn="ctr"/>
                <a:r>
                  <a:rPr lang="en-GB" sz="1200" b="1" dirty="0">
                    <a:solidFill>
                      <a:srgbClr val="006699"/>
                    </a:solidFill>
                  </a:rPr>
                  <a:t>LWYY</a:t>
                </a:r>
              </a:p>
            </p:txBody>
          </p:sp>
          <p:sp>
            <p:nvSpPr>
              <p:cNvPr id="15" name="TextBox 14">
                <a:extLst>
                  <a:ext uri="{FF2B5EF4-FFF2-40B4-BE49-F238E27FC236}">
                    <a16:creationId xmlns:a16="http://schemas.microsoft.com/office/drawing/2014/main" id="{33235230-E2AA-4BE1-BD7C-09329DD10E6C}"/>
                  </a:ext>
                </a:extLst>
              </p:cNvPr>
              <p:cNvSpPr txBox="1"/>
              <p:nvPr/>
            </p:nvSpPr>
            <p:spPr>
              <a:xfrm>
                <a:off x="4759459" y="3404182"/>
                <a:ext cx="1557338" cy="276999"/>
              </a:xfrm>
              <a:prstGeom prst="rect">
                <a:avLst/>
              </a:prstGeom>
              <a:solidFill>
                <a:schemeClr val="bg1"/>
              </a:solidFill>
            </p:spPr>
            <p:txBody>
              <a:bodyPr wrap="square" rtlCol="0">
                <a:spAutoFit/>
              </a:bodyPr>
              <a:lstStyle/>
              <a:p>
                <a:pPr algn="ctr"/>
                <a:r>
                  <a:rPr lang="en-GB" sz="1200" b="1" dirty="0">
                    <a:solidFill>
                      <a:srgbClr val="006699"/>
                    </a:solidFill>
                  </a:rPr>
                  <a:t>Negative binomial</a:t>
                </a:r>
              </a:p>
            </p:txBody>
          </p:sp>
        </p:grpSp>
      </p:grpSp>
      <p:grpSp>
        <p:nvGrpSpPr>
          <p:cNvPr id="22" name="Group 21">
            <a:extLst>
              <a:ext uri="{FF2B5EF4-FFF2-40B4-BE49-F238E27FC236}">
                <a16:creationId xmlns:a16="http://schemas.microsoft.com/office/drawing/2014/main" id="{29F6CD87-E190-49DD-B0F6-F44ED6B9F352}"/>
              </a:ext>
            </a:extLst>
          </p:cNvPr>
          <p:cNvGrpSpPr/>
          <p:nvPr/>
        </p:nvGrpSpPr>
        <p:grpSpPr>
          <a:xfrm>
            <a:off x="293056" y="1327892"/>
            <a:ext cx="8801504" cy="781187"/>
            <a:chOff x="293055" y="1138102"/>
            <a:chExt cx="8801504" cy="781187"/>
          </a:xfrm>
        </p:grpSpPr>
        <p:sp>
          <p:nvSpPr>
            <p:cNvPr id="18" name="Title 3">
              <a:extLst>
                <a:ext uri="{FF2B5EF4-FFF2-40B4-BE49-F238E27FC236}">
                  <a16:creationId xmlns:a16="http://schemas.microsoft.com/office/drawing/2014/main" id="{C6832C00-1197-419B-89D2-C3C62B8395C5}"/>
                </a:ext>
              </a:extLst>
            </p:cNvPr>
            <p:cNvSpPr txBox="1">
              <a:spLocks/>
            </p:cNvSpPr>
            <p:nvPr/>
          </p:nvSpPr>
          <p:spPr>
            <a:xfrm>
              <a:off x="293055" y="1138102"/>
              <a:ext cx="4136567" cy="642938"/>
            </a:xfrm>
            <a:prstGeom prst="rect">
              <a:avLst/>
            </a:prstGeom>
            <a:noFill/>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defTabSz="685750">
                <a:defRPr/>
              </a:pPr>
              <a:r>
                <a:rPr lang="en-GB" sz="2000" b="1" dirty="0">
                  <a:solidFill>
                    <a:srgbClr val="006699"/>
                  </a:solidFill>
                  <a:latin typeface="Arial" panose="020B0604020202020204" pitchFamily="34" charset="0"/>
                  <a:cs typeface="Arial" panose="020B0604020202020204" pitchFamily="34" charset="0"/>
                </a:rPr>
                <a:t>Primary composite outcome</a:t>
              </a:r>
            </a:p>
          </p:txBody>
        </p:sp>
        <p:sp>
          <p:nvSpPr>
            <p:cNvPr id="19" name="Title 3">
              <a:extLst>
                <a:ext uri="{FF2B5EF4-FFF2-40B4-BE49-F238E27FC236}">
                  <a16:creationId xmlns:a16="http://schemas.microsoft.com/office/drawing/2014/main" id="{65707678-789A-44FB-9071-574076FD2092}"/>
                </a:ext>
              </a:extLst>
            </p:cNvPr>
            <p:cNvSpPr txBox="1">
              <a:spLocks/>
            </p:cNvSpPr>
            <p:nvPr/>
          </p:nvSpPr>
          <p:spPr>
            <a:xfrm>
              <a:off x="4469401" y="1138102"/>
              <a:ext cx="4625158" cy="642938"/>
            </a:xfrm>
            <a:prstGeom prst="rect">
              <a:avLst/>
            </a:prstGeom>
            <a:noFill/>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defTabSz="685750">
                <a:defRPr/>
              </a:pPr>
              <a:r>
                <a:rPr lang="en-US" sz="2000" b="1" dirty="0">
                  <a:solidFill>
                    <a:srgbClr val="006699"/>
                  </a:solidFill>
                  <a:latin typeface="Arial" panose="020B0604020202020204" pitchFamily="34" charset="0"/>
                  <a:cs typeface="Arial" panose="020B0604020202020204" pitchFamily="34" charset="0"/>
                </a:rPr>
                <a:t>Hospital admissions (1</a:t>
              </a:r>
              <a:r>
                <a:rPr lang="en-US" sz="2000" b="1" baseline="30000" dirty="0">
                  <a:solidFill>
                    <a:srgbClr val="006699"/>
                  </a:solidFill>
                  <a:latin typeface="Arial" panose="020B0604020202020204" pitchFamily="34" charset="0"/>
                  <a:cs typeface="Arial" panose="020B0604020202020204" pitchFamily="34" charset="0"/>
                </a:rPr>
                <a:t>st</a:t>
              </a:r>
              <a:r>
                <a:rPr lang="en-US" sz="2000" b="1" dirty="0">
                  <a:solidFill>
                    <a:srgbClr val="006699"/>
                  </a:solidFill>
                  <a:latin typeface="Arial" panose="020B0604020202020204" pitchFamily="34" charset="0"/>
                  <a:cs typeface="Arial" panose="020B0604020202020204" pitchFamily="34" charset="0"/>
                </a:rPr>
                <a:t> and repeat)</a:t>
              </a:r>
            </a:p>
          </p:txBody>
        </p:sp>
        <p:sp>
          <p:nvSpPr>
            <p:cNvPr id="20" name="Rectangle 19">
              <a:extLst>
                <a:ext uri="{FF2B5EF4-FFF2-40B4-BE49-F238E27FC236}">
                  <a16:creationId xmlns:a16="http://schemas.microsoft.com/office/drawing/2014/main" id="{84B8F7DD-B8C2-405D-BAB4-2F8A0A81C27A}"/>
                </a:ext>
              </a:extLst>
            </p:cNvPr>
            <p:cNvSpPr/>
            <p:nvPr/>
          </p:nvSpPr>
          <p:spPr>
            <a:xfrm>
              <a:off x="357845" y="1701219"/>
              <a:ext cx="1723368" cy="218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B25F631-C010-4AF8-9EAD-834D9F5C3199}"/>
                </a:ext>
              </a:extLst>
            </p:cNvPr>
            <p:cNvSpPr/>
            <p:nvPr/>
          </p:nvSpPr>
          <p:spPr>
            <a:xfrm>
              <a:off x="4808676" y="1684854"/>
              <a:ext cx="1723368" cy="218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itle 4">
            <a:extLst>
              <a:ext uri="{FF2B5EF4-FFF2-40B4-BE49-F238E27FC236}">
                <a16:creationId xmlns:a16="http://schemas.microsoft.com/office/drawing/2014/main" id="{F8E16520-05FB-444A-8BF1-B1A15197663E}"/>
              </a:ext>
            </a:extLst>
          </p:cNvPr>
          <p:cNvSpPr txBox="1">
            <a:spLocks/>
          </p:cNvSpPr>
          <p:nvPr/>
        </p:nvSpPr>
        <p:spPr bwMode="auto">
          <a:xfrm>
            <a:off x="4762" y="26558"/>
            <a:ext cx="9134475" cy="997196"/>
          </a:xfrm>
          <a:prstGeom prst="rect">
            <a:avLst/>
          </a:prstGeom>
          <a:noFill/>
          <a:ln w="19050">
            <a:noFill/>
            <a:miter lim="800000"/>
            <a:headEnd/>
            <a:tailEnd/>
          </a:ln>
        </p:spPr>
        <p:txBody>
          <a:bodyPr wrap="square" lIns="0" tIns="0" rIns="0" bIns="0" anchor="b">
            <a:spAutoFit/>
          </a:bodyPr>
          <a:lstStyle>
            <a:lvl1pPr algn="ctr" rtl="0" eaLnBrk="0" fontAlgn="base" hangingPunct="0">
              <a:lnSpc>
                <a:spcPct val="90000"/>
              </a:lnSpc>
              <a:spcBef>
                <a:spcPct val="0"/>
              </a:spcBef>
              <a:spcAft>
                <a:spcPct val="0"/>
              </a:spcAft>
              <a:defRPr sz="3600" b="1">
                <a:solidFill>
                  <a:srgbClr val="FFFFFF"/>
                </a:solidFill>
                <a:latin typeface="+mj-lt"/>
                <a:ea typeface="+mj-ea"/>
                <a:cs typeface="+mj-cs"/>
              </a:defRPr>
            </a:lvl1pPr>
            <a:lvl2pPr algn="ctr" rtl="0" eaLnBrk="0" fontAlgn="base" hangingPunct="0">
              <a:lnSpc>
                <a:spcPct val="90000"/>
              </a:lnSpc>
              <a:spcBef>
                <a:spcPct val="0"/>
              </a:spcBef>
              <a:spcAft>
                <a:spcPct val="0"/>
              </a:spcAft>
              <a:defRPr sz="3600" b="1">
                <a:solidFill>
                  <a:srgbClr val="FFFFFF"/>
                </a:solidFill>
                <a:latin typeface="Arial" charset="0"/>
                <a:cs typeface="Arial" charset="0"/>
              </a:defRPr>
            </a:lvl2pPr>
            <a:lvl3pPr algn="ctr" rtl="0" eaLnBrk="0" fontAlgn="base" hangingPunct="0">
              <a:lnSpc>
                <a:spcPct val="90000"/>
              </a:lnSpc>
              <a:spcBef>
                <a:spcPct val="0"/>
              </a:spcBef>
              <a:spcAft>
                <a:spcPct val="0"/>
              </a:spcAft>
              <a:defRPr sz="3600" b="1">
                <a:solidFill>
                  <a:srgbClr val="FFFFFF"/>
                </a:solidFill>
                <a:latin typeface="Arial" charset="0"/>
                <a:cs typeface="Arial" charset="0"/>
              </a:defRPr>
            </a:lvl3pPr>
            <a:lvl4pPr algn="ctr" rtl="0" eaLnBrk="0" fontAlgn="base" hangingPunct="0">
              <a:lnSpc>
                <a:spcPct val="90000"/>
              </a:lnSpc>
              <a:spcBef>
                <a:spcPct val="0"/>
              </a:spcBef>
              <a:spcAft>
                <a:spcPct val="0"/>
              </a:spcAft>
              <a:defRPr sz="3600" b="1">
                <a:solidFill>
                  <a:srgbClr val="FFFFFF"/>
                </a:solidFill>
                <a:latin typeface="Arial" charset="0"/>
                <a:cs typeface="Arial" charset="0"/>
              </a:defRPr>
            </a:lvl4pPr>
            <a:lvl5pPr algn="ctr" rtl="0" eaLnBrk="0" fontAlgn="base" hangingPunct="0">
              <a:lnSpc>
                <a:spcPct val="90000"/>
              </a:lnSpc>
              <a:spcBef>
                <a:spcPct val="0"/>
              </a:spcBef>
              <a:spcAft>
                <a:spcPct val="0"/>
              </a:spcAft>
              <a:defRPr sz="3600" b="1">
                <a:solidFill>
                  <a:srgbClr val="FFFFFF"/>
                </a:solidFill>
                <a:latin typeface="Arial" charset="0"/>
                <a:cs typeface="Arial" charset="0"/>
              </a:defRPr>
            </a:lvl5pPr>
            <a:lvl6pPr marL="457200" algn="ctr" rtl="0" fontAlgn="base">
              <a:lnSpc>
                <a:spcPct val="90000"/>
              </a:lnSpc>
              <a:spcBef>
                <a:spcPct val="0"/>
              </a:spcBef>
              <a:spcAft>
                <a:spcPct val="0"/>
              </a:spcAft>
              <a:defRPr sz="3600" b="1">
                <a:solidFill>
                  <a:srgbClr val="FFFFFF"/>
                </a:solidFill>
                <a:latin typeface="Arial" charset="0"/>
                <a:cs typeface="Arial" charset="0"/>
              </a:defRPr>
            </a:lvl6pPr>
            <a:lvl7pPr marL="914400" algn="ctr" rtl="0" fontAlgn="base">
              <a:lnSpc>
                <a:spcPct val="90000"/>
              </a:lnSpc>
              <a:spcBef>
                <a:spcPct val="0"/>
              </a:spcBef>
              <a:spcAft>
                <a:spcPct val="0"/>
              </a:spcAft>
              <a:defRPr sz="3600" b="1">
                <a:solidFill>
                  <a:srgbClr val="FFFFFF"/>
                </a:solidFill>
                <a:latin typeface="Arial" charset="0"/>
                <a:cs typeface="Arial" charset="0"/>
              </a:defRPr>
            </a:lvl7pPr>
            <a:lvl8pPr marL="1371600" algn="ctr" rtl="0" fontAlgn="base">
              <a:lnSpc>
                <a:spcPct val="90000"/>
              </a:lnSpc>
              <a:spcBef>
                <a:spcPct val="0"/>
              </a:spcBef>
              <a:spcAft>
                <a:spcPct val="0"/>
              </a:spcAft>
              <a:defRPr sz="3600" b="1">
                <a:solidFill>
                  <a:srgbClr val="FFFFFF"/>
                </a:solidFill>
                <a:latin typeface="Arial" charset="0"/>
                <a:cs typeface="Arial" charset="0"/>
              </a:defRPr>
            </a:lvl8pPr>
            <a:lvl9pPr marL="1828800" algn="ctr" rtl="0" fontAlgn="base">
              <a:lnSpc>
                <a:spcPct val="90000"/>
              </a:lnSpc>
              <a:spcBef>
                <a:spcPct val="0"/>
              </a:spcBef>
              <a:spcAft>
                <a:spcPct val="0"/>
              </a:spcAft>
              <a:defRPr sz="3600" b="1">
                <a:solidFill>
                  <a:srgbClr val="FFFFFF"/>
                </a:solidFill>
                <a:latin typeface="Arial" charset="0"/>
                <a:cs typeface="Arial" charset="0"/>
              </a:defRPr>
            </a:lvl9pPr>
          </a:lstStyle>
          <a:p>
            <a:pPr defTabSz="914378">
              <a:defRPr/>
            </a:pPr>
            <a:r>
              <a:rPr lang="en-GB" kern="0" dirty="0">
                <a:solidFill>
                  <a:srgbClr val="006699"/>
                </a:solidFill>
                <a:latin typeface="Arial" panose="020B0604020202020204" pitchFamily="34" charset="0"/>
                <a:cs typeface="Arial" panose="020B0604020202020204" pitchFamily="34" charset="0"/>
              </a:rPr>
              <a:t>Time-to-first event and </a:t>
            </a:r>
          </a:p>
          <a:p>
            <a:pPr defTabSz="914378">
              <a:defRPr/>
            </a:pPr>
            <a:r>
              <a:rPr lang="en-GB" kern="0" dirty="0">
                <a:solidFill>
                  <a:srgbClr val="006699"/>
                </a:solidFill>
                <a:latin typeface="Arial" panose="020B0604020202020204" pitchFamily="34" charset="0"/>
                <a:cs typeface="Arial" panose="020B0604020202020204" pitchFamily="34" charset="0"/>
              </a:rPr>
              <a:t>recurrent events analyses</a:t>
            </a:r>
          </a:p>
        </p:txBody>
      </p:sp>
    </p:spTree>
    <p:extLst>
      <p:ext uri="{BB962C8B-B14F-4D97-AF65-F5344CB8AC3E}">
        <p14:creationId xmlns:p14="http://schemas.microsoft.com/office/powerpoint/2010/main" val="109433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45"/>
            <a:ext cx="9144000" cy="668305"/>
          </a:xfrm>
        </p:spPr>
        <p:txBody>
          <a:bodyPr>
            <a:normAutofit fontScale="90000"/>
          </a:bodyPr>
          <a:lstStyle/>
          <a:p>
            <a:r>
              <a:rPr lang="en-GB" sz="4000" b="1" dirty="0">
                <a:solidFill>
                  <a:srgbClr val="006699"/>
                </a:solidFill>
                <a:latin typeface="Arial" panose="020B0604020202020204" pitchFamily="34" charset="0"/>
                <a:cs typeface="Arial" panose="020B0604020202020204" pitchFamily="34" charset="0"/>
              </a:rPr>
              <a:t>PARAGON-HF: Design</a:t>
            </a:r>
            <a:endParaRPr lang="en-US" sz="1950" dirty="0"/>
          </a:p>
        </p:txBody>
      </p:sp>
      <p:sp>
        <p:nvSpPr>
          <p:cNvPr id="33" name="TextBox 32"/>
          <p:cNvSpPr txBox="1"/>
          <p:nvPr/>
        </p:nvSpPr>
        <p:spPr>
          <a:xfrm>
            <a:off x="0" y="645547"/>
            <a:ext cx="9144000" cy="612029"/>
          </a:xfrm>
          <a:prstGeom prst="rect">
            <a:avLst/>
          </a:prstGeom>
          <a:noFill/>
        </p:spPr>
        <p:txBody>
          <a:bodyPr wrap="square" rtlCol="0">
            <a:spAutoFit/>
          </a:bodyPr>
          <a:lstStyle/>
          <a:p>
            <a:pPr algn="ctr" defTabSz="809519">
              <a:lnSpc>
                <a:spcPts val="1950"/>
              </a:lnSpc>
              <a:defRPr/>
            </a:pPr>
            <a:r>
              <a:rPr lang="en-US" sz="2000" b="1" kern="0" dirty="0">
                <a:latin typeface="Arial" charset="0"/>
                <a:ea typeface="MS PGothic"/>
                <a:cs typeface="Arial" charset="0"/>
              </a:rPr>
              <a:t>Target patient population: </a:t>
            </a:r>
            <a:r>
              <a:rPr lang="en-US" sz="2000" b="1" kern="0" dirty="0">
                <a:latin typeface="Arial" charset="0"/>
                <a:ea typeface="MS PGothic"/>
                <a:cs typeface="Arial" charset="0"/>
                <a:sym typeface="Symbol"/>
              </a:rPr>
              <a:t></a:t>
            </a:r>
            <a:r>
              <a:rPr lang="en-US" sz="2000" b="1" kern="0" dirty="0">
                <a:latin typeface="Arial" charset="0"/>
                <a:ea typeface="MS PGothic"/>
                <a:cs typeface="Arial" charset="0"/>
              </a:rPr>
              <a:t>4,800 patients with symptomatic HF </a:t>
            </a:r>
          </a:p>
          <a:p>
            <a:pPr algn="ctr" defTabSz="809519">
              <a:lnSpc>
                <a:spcPts val="1950"/>
              </a:lnSpc>
              <a:defRPr/>
            </a:pPr>
            <a:r>
              <a:rPr lang="en-US" sz="2000" b="1" kern="0" dirty="0">
                <a:latin typeface="Arial" charset="0"/>
                <a:ea typeface="MS PGothic"/>
                <a:cs typeface="Arial" charset="0"/>
              </a:rPr>
              <a:t>(NYHA Class II–IV), LVEF </a:t>
            </a:r>
            <a:r>
              <a:rPr lang="en-US" sz="2000" b="1" kern="0" dirty="0">
                <a:latin typeface="Arial" charset="0"/>
                <a:ea typeface="MS PGothic"/>
                <a:cs typeface="Arial" charset="0"/>
                <a:sym typeface="Symbol"/>
              </a:rPr>
              <a:t></a:t>
            </a:r>
            <a:r>
              <a:rPr lang="en-US" sz="2000" b="1" kern="0" dirty="0">
                <a:latin typeface="Arial" charset="0"/>
                <a:ea typeface="MS PGothic"/>
                <a:cs typeface="Arial" charset="0"/>
              </a:rPr>
              <a:t>45%, LVH/LAE &amp; elevated NT-proBNP</a:t>
            </a:r>
          </a:p>
        </p:txBody>
      </p:sp>
      <p:sp>
        <p:nvSpPr>
          <p:cNvPr id="6" name="Rectangle 4"/>
          <p:cNvSpPr>
            <a:spLocks noChangeArrowheads="1"/>
          </p:cNvSpPr>
          <p:nvPr/>
        </p:nvSpPr>
        <p:spPr bwMode="auto">
          <a:xfrm>
            <a:off x="846908" y="3940510"/>
            <a:ext cx="1154162" cy="215444"/>
          </a:xfrm>
          <a:prstGeom prst="rect">
            <a:avLst/>
          </a:prstGeom>
          <a:noFill/>
          <a:ln w="9525">
            <a:noFill/>
            <a:miter lim="800000"/>
            <a:headEnd/>
            <a:tailEnd/>
          </a:ln>
        </p:spPr>
        <p:txBody>
          <a:bodyPr wrap="none" lIns="0" tIns="0" rIns="0" bIns="0">
            <a:spAutoFit/>
          </a:bodyPr>
          <a:lstStyle/>
          <a:p>
            <a:pPr defTabSz="685800">
              <a:defRPr/>
            </a:pPr>
            <a:r>
              <a:rPr lang="en-US" sz="1400" kern="0" dirty="0">
                <a:solidFill>
                  <a:srgbClr val="000000"/>
                </a:solidFill>
                <a:latin typeface="Arial" charset="0"/>
                <a:ea typeface="MS PGothic"/>
                <a:cs typeface="Arial" charset="0"/>
              </a:rPr>
              <a:t> up to 2 weeks</a:t>
            </a:r>
          </a:p>
        </p:txBody>
      </p:sp>
      <p:sp>
        <p:nvSpPr>
          <p:cNvPr id="7" name="Rectangle 5"/>
          <p:cNvSpPr>
            <a:spLocks noChangeArrowheads="1"/>
          </p:cNvSpPr>
          <p:nvPr/>
        </p:nvSpPr>
        <p:spPr bwMode="auto">
          <a:xfrm>
            <a:off x="4024246" y="3897324"/>
            <a:ext cx="4428463" cy="198391"/>
          </a:xfrm>
          <a:prstGeom prst="rect">
            <a:avLst/>
          </a:prstGeom>
          <a:noFill/>
          <a:ln w="9525">
            <a:noFill/>
            <a:miter lim="800000"/>
            <a:headEnd/>
            <a:tailEnd/>
          </a:ln>
        </p:spPr>
        <p:txBody>
          <a:bodyPr wrap="square" lIns="0" tIns="0" rIns="0" bIns="0">
            <a:spAutoFit/>
          </a:bodyPr>
          <a:lstStyle/>
          <a:p>
            <a:pPr algn="r" defTabSz="685800">
              <a:defRPr/>
            </a:pPr>
            <a:r>
              <a:rPr lang="en-US" sz="1275" kern="0" dirty="0">
                <a:solidFill>
                  <a:srgbClr val="000000"/>
                </a:solidFill>
                <a:latin typeface="Arial" charset="0"/>
                <a:ea typeface="MS PGothic"/>
                <a:cs typeface="Arial" charset="0"/>
              </a:rPr>
              <a:t>~240 weeks</a:t>
            </a:r>
          </a:p>
        </p:txBody>
      </p:sp>
      <p:sp>
        <p:nvSpPr>
          <p:cNvPr id="8" name="Line 6"/>
          <p:cNvSpPr>
            <a:spLocks noChangeShapeType="1"/>
          </p:cNvSpPr>
          <p:nvPr/>
        </p:nvSpPr>
        <p:spPr bwMode="auto">
          <a:xfrm flipH="1">
            <a:off x="3950058" y="1969453"/>
            <a:ext cx="4818" cy="1888885"/>
          </a:xfrm>
          <a:prstGeom prst="line">
            <a:avLst/>
          </a:prstGeom>
          <a:noFill/>
          <a:ln w="25400" cap="rnd">
            <a:solidFill>
              <a:schemeClr val="tx1"/>
            </a:solidFill>
            <a:prstDash val="sysDot"/>
            <a:round/>
            <a:headEnd/>
            <a:tailEnd/>
          </a:ln>
        </p:spPr>
        <p:txBody>
          <a:bodyPr lIns="67500" tIns="35100" rIns="67500" bIns="35100" anchor="ctr"/>
          <a:lstStyle/>
          <a:p>
            <a:pPr defTabSz="685800">
              <a:defRPr/>
            </a:pPr>
            <a:endParaRPr lang="en-US" sz="1350" kern="0" dirty="0">
              <a:solidFill>
                <a:srgbClr val="000000"/>
              </a:solidFill>
              <a:latin typeface="Arial" charset="0"/>
              <a:cs typeface="Arial" charset="0"/>
            </a:endParaRPr>
          </a:p>
        </p:txBody>
      </p:sp>
      <p:sp>
        <p:nvSpPr>
          <p:cNvPr id="9" name="AutoShape 8"/>
          <p:cNvSpPr>
            <a:spLocks noChangeArrowheads="1"/>
          </p:cNvSpPr>
          <p:nvPr/>
        </p:nvSpPr>
        <p:spPr bwMode="auto">
          <a:xfrm>
            <a:off x="3999118" y="2882240"/>
            <a:ext cx="4659105" cy="415723"/>
          </a:xfrm>
          <a:prstGeom prst="homePlate">
            <a:avLst>
              <a:gd name="adj" fmla="val 23879"/>
            </a:avLst>
          </a:prstGeom>
          <a:solidFill>
            <a:srgbClr val="C00000"/>
          </a:solidFill>
          <a:ln w="9525" algn="ctr">
            <a:noFill/>
            <a:miter lim="800000"/>
            <a:headEnd/>
            <a:tailEnd/>
          </a:ln>
        </p:spPr>
        <p:txBody>
          <a:bodyPr wrap="none" lIns="54000" tIns="0" rIns="54000" bIns="0" anchor="ctr"/>
          <a:lstStyle/>
          <a:p>
            <a:pPr defTabSz="685800" eaLnBrk="0" hangingPunct="0">
              <a:lnSpc>
                <a:spcPct val="90000"/>
              </a:lnSpc>
              <a:defRPr/>
            </a:pPr>
            <a:r>
              <a:rPr lang="en-US" sz="1600" b="1" kern="0" dirty="0">
                <a:solidFill>
                  <a:srgbClr val="FFFFFF"/>
                </a:solidFill>
                <a:latin typeface="Arial" charset="0"/>
                <a:ea typeface="Arial Unicode MS" pitchFamily="34" charset="-128"/>
                <a:cs typeface="Arial Unicode MS" pitchFamily="34" charset="-128"/>
              </a:rPr>
              <a:t>Valsartan 160 mg BID</a:t>
            </a:r>
            <a:endParaRPr lang="en-US" sz="1600" b="1" kern="0" baseline="30000" dirty="0">
              <a:solidFill>
                <a:srgbClr val="FFFFFF"/>
              </a:solidFill>
              <a:latin typeface="Arial" charset="0"/>
              <a:ea typeface="Arial Unicode MS" pitchFamily="34" charset="-128"/>
              <a:cs typeface="Arial Unicode MS" pitchFamily="34" charset="-128"/>
            </a:endParaRPr>
          </a:p>
        </p:txBody>
      </p:sp>
      <p:sp>
        <p:nvSpPr>
          <p:cNvPr id="10" name="AutoShape 9"/>
          <p:cNvSpPr>
            <a:spLocks noChangeArrowheads="1"/>
          </p:cNvSpPr>
          <p:nvPr/>
        </p:nvSpPr>
        <p:spPr bwMode="auto">
          <a:xfrm>
            <a:off x="3999117" y="2163288"/>
            <a:ext cx="4659106" cy="415723"/>
          </a:xfrm>
          <a:prstGeom prst="homePlate">
            <a:avLst>
              <a:gd name="adj" fmla="val 22659"/>
            </a:avLst>
          </a:prstGeom>
          <a:solidFill>
            <a:srgbClr val="006699"/>
          </a:solidFill>
          <a:ln w="9525" algn="ctr">
            <a:noFill/>
            <a:miter lim="800000"/>
            <a:headEnd/>
            <a:tailEnd/>
          </a:ln>
        </p:spPr>
        <p:txBody>
          <a:bodyPr wrap="none" lIns="54000" tIns="0" rIns="54000" bIns="0" anchor="ctr"/>
          <a:lstStyle/>
          <a:p>
            <a:pPr defTabSz="685800" eaLnBrk="0" hangingPunct="0">
              <a:defRPr/>
            </a:pPr>
            <a:r>
              <a:rPr lang="en-US" sz="1600" b="1" kern="0" dirty="0">
                <a:solidFill>
                  <a:srgbClr val="FFFFFF"/>
                </a:solidFill>
                <a:latin typeface="Arial" charset="0"/>
                <a:ea typeface="Arial Unicode MS" pitchFamily="34" charset="-128"/>
                <a:cs typeface="Arial Unicode MS" pitchFamily="34" charset="-128"/>
              </a:rPr>
              <a:t>Sacubitril/valsartan 200 mg BID</a:t>
            </a:r>
            <a:endParaRPr lang="en-US" sz="1600" b="1" kern="0" baseline="30000" dirty="0">
              <a:solidFill>
                <a:srgbClr val="FFFFFF"/>
              </a:solidFill>
              <a:latin typeface="Arial" charset="0"/>
              <a:ea typeface="Arial Unicode MS" pitchFamily="34" charset="-128"/>
              <a:cs typeface="Arial Unicode MS" pitchFamily="34" charset="-128"/>
            </a:endParaRPr>
          </a:p>
        </p:txBody>
      </p:sp>
      <p:sp>
        <p:nvSpPr>
          <p:cNvPr id="11" name="Line 10"/>
          <p:cNvSpPr>
            <a:spLocks noChangeShapeType="1"/>
          </p:cNvSpPr>
          <p:nvPr/>
        </p:nvSpPr>
        <p:spPr bwMode="auto">
          <a:xfrm flipV="1">
            <a:off x="3972792" y="3841491"/>
            <a:ext cx="4608034" cy="10161"/>
          </a:xfrm>
          <a:prstGeom prst="line">
            <a:avLst/>
          </a:prstGeom>
          <a:noFill/>
          <a:ln w="25400">
            <a:solidFill>
              <a:schemeClr val="tx1"/>
            </a:solidFill>
            <a:round/>
            <a:headEnd type="none" w="med" len="med"/>
            <a:tailEnd type="triangle" w="med" len="med"/>
          </a:ln>
        </p:spPr>
        <p:txBody>
          <a:bodyPr lIns="69056" tIns="34529" rIns="69056" bIns="34529" anchor="ctr"/>
          <a:lstStyle/>
          <a:p>
            <a:pPr defTabSz="685800">
              <a:defRPr/>
            </a:pPr>
            <a:endParaRPr lang="en-US" sz="1350" kern="0" dirty="0">
              <a:solidFill>
                <a:srgbClr val="000000"/>
              </a:solidFill>
              <a:latin typeface="Arial" charset="0"/>
              <a:cs typeface="Arial" charset="0"/>
            </a:endParaRPr>
          </a:p>
        </p:txBody>
      </p:sp>
      <p:sp>
        <p:nvSpPr>
          <p:cNvPr id="12" name="AutoShape 12"/>
          <p:cNvSpPr>
            <a:spLocks noChangeArrowheads="1"/>
          </p:cNvSpPr>
          <p:nvPr/>
        </p:nvSpPr>
        <p:spPr bwMode="auto">
          <a:xfrm>
            <a:off x="2686400" y="2494088"/>
            <a:ext cx="1248086" cy="466605"/>
          </a:xfrm>
          <a:prstGeom prst="homePlate">
            <a:avLst>
              <a:gd name="adj" fmla="val 29421"/>
            </a:avLst>
          </a:prstGeom>
          <a:solidFill>
            <a:srgbClr val="006699"/>
          </a:solidFill>
          <a:ln w="19050" algn="ctr">
            <a:noFill/>
            <a:miter lim="800000"/>
            <a:headEnd/>
            <a:tailEnd/>
          </a:ln>
        </p:spPr>
        <p:txBody>
          <a:bodyPr wrap="none" lIns="27000" tIns="0" rIns="54000" bIns="0" anchor="ctr"/>
          <a:lstStyle/>
          <a:p>
            <a:pPr algn="ctr" defTabSz="685800" eaLnBrk="0" hangingPunct="0">
              <a:defRPr/>
            </a:pPr>
            <a:r>
              <a:rPr lang="en-GB" sz="1125" b="1" kern="0" dirty="0" err="1">
                <a:solidFill>
                  <a:srgbClr val="FFFFFF"/>
                </a:solidFill>
                <a:latin typeface="Arial" charset="0"/>
                <a:ea typeface="MS PGothic"/>
                <a:cs typeface="Arial Unicode MS" pitchFamily="34" charset="-128"/>
              </a:rPr>
              <a:t>Sacub</a:t>
            </a:r>
            <a:r>
              <a:rPr lang="en-GB" sz="1125" b="1" kern="0" dirty="0">
                <a:solidFill>
                  <a:srgbClr val="FFFFFF"/>
                </a:solidFill>
                <a:latin typeface="Arial" charset="0"/>
                <a:ea typeface="MS PGothic"/>
                <a:cs typeface="Arial Unicode MS" pitchFamily="34" charset="-128"/>
              </a:rPr>
              <a:t>/valsartan</a:t>
            </a:r>
          </a:p>
          <a:p>
            <a:pPr algn="ctr" defTabSz="685800" eaLnBrk="0" hangingPunct="0">
              <a:defRPr/>
            </a:pPr>
            <a:r>
              <a:rPr lang="en-GB" sz="1125" b="1" kern="0" dirty="0">
                <a:solidFill>
                  <a:srgbClr val="FFFFFF"/>
                </a:solidFill>
                <a:latin typeface="Arial" charset="0"/>
                <a:ea typeface="MS PGothic"/>
                <a:cs typeface="Arial Unicode MS" pitchFamily="34" charset="-128"/>
              </a:rPr>
              <a:t>100 mg BID</a:t>
            </a:r>
            <a:endParaRPr lang="en-GB" sz="1125" b="1" kern="0" baseline="30000" dirty="0">
              <a:solidFill>
                <a:srgbClr val="FFFFFF"/>
              </a:solidFill>
              <a:latin typeface="Arial" charset="0"/>
              <a:ea typeface="MS PGothic"/>
              <a:cs typeface="Arial Unicode MS" pitchFamily="34" charset="-128"/>
            </a:endParaRPr>
          </a:p>
        </p:txBody>
      </p:sp>
      <p:sp>
        <p:nvSpPr>
          <p:cNvPr id="13" name="Rectangle 16"/>
          <p:cNvSpPr>
            <a:spLocks noChangeArrowheads="1"/>
          </p:cNvSpPr>
          <p:nvPr/>
        </p:nvSpPr>
        <p:spPr bwMode="auto">
          <a:xfrm>
            <a:off x="3900998" y="3367349"/>
            <a:ext cx="4877624" cy="423859"/>
          </a:xfrm>
          <a:prstGeom prst="rect">
            <a:avLst/>
          </a:prstGeom>
          <a:noFill/>
          <a:ln w="19050" algn="ctr">
            <a:noFill/>
            <a:miter lim="800000"/>
            <a:headEnd/>
            <a:tailEnd/>
          </a:ln>
        </p:spPr>
        <p:txBody>
          <a:bodyPr wrap="square" lIns="108000" tIns="27000" rIns="54000" bIns="27000">
            <a:spAutoFit/>
          </a:bodyPr>
          <a:lstStyle/>
          <a:p>
            <a:pPr algn="ctr" defTabSz="685800" eaLnBrk="0" hangingPunct="0">
              <a:defRPr/>
            </a:pPr>
            <a:r>
              <a:rPr lang="sv-SE" sz="1200" kern="0" dirty="0">
                <a:solidFill>
                  <a:srgbClr val="000000"/>
                </a:solidFill>
                <a:latin typeface="Arial" charset="0"/>
                <a:cs typeface="Arial" charset="0"/>
              </a:rPr>
              <a:t>On top of optimal background medications for co-morbidities (excluding ACEIs and ARBs)</a:t>
            </a:r>
            <a:endParaRPr lang="en-GB" sz="1200" kern="0" dirty="0">
              <a:solidFill>
                <a:srgbClr val="000000"/>
              </a:solidFill>
              <a:latin typeface="Arial" charset="0"/>
              <a:cs typeface="Arial" charset="0"/>
            </a:endParaRPr>
          </a:p>
        </p:txBody>
      </p:sp>
      <p:sp>
        <p:nvSpPr>
          <p:cNvPr id="14" name="Rectangle 22"/>
          <p:cNvSpPr>
            <a:spLocks noChangeArrowheads="1"/>
          </p:cNvSpPr>
          <p:nvPr/>
        </p:nvSpPr>
        <p:spPr bwMode="auto">
          <a:xfrm>
            <a:off x="3905251" y="4140918"/>
            <a:ext cx="4726644" cy="793191"/>
          </a:xfrm>
          <a:prstGeom prst="rect">
            <a:avLst/>
          </a:prstGeom>
          <a:solidFill>
            <a:schemeClr val="tx1">
              <a:lumMod val="50000"/>
              <a:lumOff val="50000"/>
            </a:schemeClr>
          </a:solidFill>
          <a:ln w="19050" algn="ctr">
            <a:noFill/>
            <a:miter lim="800000"/>
            <a:headEnd/>
            <a:tailEnd/>
          </a:ln>
        </p:spPr>
        <p:txBody>
          <a:bodyPr wrap="square" lIns="108000" tIns="27000" rIns="54000" bIns="27000">
            <a:spAutoFit/>
          </a:bodyPr>
          <a:lstStyle/>
          <a:p>
            <a:pPr algn="ctr" defTabSz="685800">
              <a:buClr>
                <a:srgbClr val="0000FF"/>
              </a:buClr>
              <a:defRPr/>
            </a:pPr>
            <a:r>
              <a:rPr lang="en-GB" sz="1600" b="1" kern="0" dirty="0">
                <a:solidFill>
                  <a:srgbClr val="FFFFFF"/>
                </a:solidFill>
                <a:latin typeface="Arial" charset="0"/>
                <a:cs typeface="Arial" charset="0"/>
              </a:rPr>
              <a:t>Primary outcome: </a:t>
            </a:r>
            <a:r>
              <a:rPr lang="en-GB" sz="1600" kern="0" dirty="0">
                <a:solidFill>
                  <a:srgbClr val="FFFFFF"/>
                </a:solidFill>
                <a:latin typeface="Arial" charset="0"/>
                <a:cs typeface="Arial" charset="0"/>
              </a:rPr>
              <a:t>CV death and total </a:t>
            </a:r>
          </a:p>
          <a:p>
            <a:pPr algn="ctr" defTabSz="685800">
              <a:buClr>
                <a:srgbClr val="0000FF"/>
              </a:buClr>
              <a:defRPr/>
            </a:pPr>
            <a:r>
              <a:rPr lang="en-GB" sz="1600" kern="0" dirty="0">
                <a:solidFill>
                  <a:srgbClr val="FFFFFF"/>
                </a:solidFill>
                <a:latin typeface="Arial" charset="0"/>
                <a:cs typeface="Arial" charset="0"/>
              </a:rPr>
              <a:t>(first and recurrent) HF hospitalizations </a:t>
            </a:r>
          </a:p>
          <a:p>
            <a:pPr algn="ctr" defTabSz="685800">
              <a:buClr>
                <a:srgbClr val="0000FF"/>
              </a:buClr>
              <a:defRPr/>
            </a:pPr>
            <a:r>
              <a:rPr lang="en-GB" sz="1600" kern="0" dirty="0">
                <a:solidFill>
                  <a:srgbClr val="FFFFFF"/>
                </a:solidFill>
                <a:latin typeface="Arial" charset="0"/>
                <a:cs typeface="Arial" charset="0"/>
              </a:rPr>
              <a:t>(</a:t>
            </a:r>
            <a:r>
              <a:rPr lang="en-GB" sz="1600" b="1" kern="0" dirty="0">
                <a:solidFill>
                  <a:srgbClr val="FFFFFF"/>
                </a:solidFill>
                <a:latin typeface="Arial" charset="0"/>
                <a:cs typeface="Arial" charset="0"/>
              </a:rPr>
              <a:t>Event driven </a:t>
            </a:r>
            <a:r>
              <a:rPr lang="en-GB" sz="1600" kern="0" dirty="0">
                <a:solidFill>
                  <a:srgbClr val="FFFFFF"/>
                </a:solidFill>
                <a:latin typeface="Arial" charset="0"/>
                <a:cs typeface="Arial" charset="0"/>
              </a:rPr>
              <a:t>~1,847 primary events</a:t>
            </a:r>
            <a:r>
              <a:rPr lang="en-GB" sz="1600" b="1" i="1" kern="0" dirty="0">
                <a:solidFill>
                  <a:srgbClr val="FFFFFF"/>
                </a:solidFill>
                <a:latin typeface="Arial" charset="0"/>
                <a:cs typeface="Arial" charset="0"/>
              </a:rPr>
              <a:t>)</a:t>
            </a:r>
            <a:endParaRPr lang="en-US" sz="1600" b="1" i="1" kern="0" dirty="0">
              <a:solidFill>
                <a:srgbClr val="FFFFFF"/>
              </a:solidFill>
              <a:latin typeface="Arial" charset="0"/>
              <a:cs typeface="Arial" charset="0"/>
            </a:endParaRPr>
          </a:p>
        </p:txBody>
      </p:sp>
      <p:sp>
        <p:nvSpPr>
          <p:cNvPr id="16" name="AutoShape 12"/>
          <p:cNvSpPr>
            <a:spLocks noChangeArrowheads="1"/>
          </p:cNvSpPr>
          <p:nvPr/>
        </p:nvSpPr>
        <p:spPr bwMode="auto">
          <a:xfrm>
            <a:off x="1757613" y="2505076"/>
            <a:ext cx="997646" cy="455617"/>
          </a:xfrm>
          <a:prstGeom prst="homePlate">
            <a:avLst>
              <a:gd name="adj" fmla="val 31167"/>
            </a:avLst>
          </a:prstGeom>
          <a:solidFill>
            <a:srgbClr val="C00000"/>
          </a:solidFill>
          <a:ln w="19050" algn="ctr">
            <a:noFill/>
            <a:miter lim="800000"/>
            <a:headEnd/>
            <a:tailEnd/>
          </a:ln>
        </p:spPr>
        <p:txBody>
          <a:bodyPr wrap="none" lIns="27000" tIns="0" rIns="54000" bIns="0" anchor="ctr"/>
          <a:lstStyle/>
          <a:p>
            <a:pPr algn="ctr" defTabSz="685800" eaLnBrk="0" hangingPunct="0">
              <a:defRPr/>
            </a:pPr>
            <a:r>
              <a:rPr lang="en-GB" sz="1125" b="1" kern="0" dirty="0">
                <a:solidFill>
                  <a:srgbClr val="FFFFFF"/>
                </a:solidFill>
                <a:latin typeface="Arial" charset="0"/>
                <a:ea typeface="MS PGothic"/>
                <a:cs typeface="Arial Unicode MS" pitchFamily="34" charset="-128"/>
              </a:rPr>
              <a:t>Valsartan </a:t>
            </a:r>
          </a:p>
          <a:p>
            <a:pPr algn="ctr" defTabSz="685800" eaLnBrk="0" hangingPunct="0">
              <a:defRPr/>
            </a:pPr>
            <a:r>
              <a:rPr lang="en-GB" sz="1125" b="1" kern="0" dirty="0">
                <a:solidFill>
                  <a:srgbClr val="FFFFFF"/>
                </a:solidFill>
                <a:latin typeface="Arial" charset="0"/>
                <a:ea typeface="MS PGothic"/>
                <a:cs typeface="Arial Unicode MS" pitchFamily="34" charset="-128"/>
              </a:rPr>
              <a:t>80 mg BID*</a:t>
            </a:r>
            <a:endParaRPr lang="en-GB" sz="1125" b="1" kern="0" baseline="30000" dirty="0">
              <a:solidFill>
                <a:srgbClr val="FFFFFF"/>
              </a:solidFill>
              <a:latin typeface="Arial" charset="0"/>
              <a:ea typeface="MS PGothic"/>
              <a:cs typeface="Arial Unicode MS" pitchFamily="34" charset="-128"/>
            </a:endParaRPr>
          </a:p>
        </p:txBody>
      </p:sp>
      <p:sp>
        <p:nvSpPr>
          <p:cNvPr id="17" name="AutoShape 12"/>
          <p:cNvSpPr>
            <a:spLocks noChangeArrowheads="1"/>
          </p:cNvSpPr>
          <p:nvPr/>
        </p:nvSpPr>
        <p:spPr bwMode="auto">
          <a:xfrm>
            <a:off x="793881" y="2492354"/>
            <a:ext cx="1057994" cy="477455"/>
          </a:xfrm>
          <a:prstGeom prst="homePlate">
            <a:avLst>
              <a:gd name="adj" fmla="val 27943"/>
            </a:avLst>
          </a:prstGeom>
          <a:solidFill>
            <a:schemeClr val="tx1">
              <a:lumMod val="50000"/>
              <a:lumOff val="50000"/>
            </a:schemeClr>
          </a:solidFill>
          <a:ln w="19050" algn="ctr">
            <a:noFill/>
            <a:miter lim="800000"/>
            <a:headEnd/>
            <a:tailEnd/>
          </a:ln>
        </p:spPr>
        <p:txBody>
          <a:bodyPr wrap="none" lIns="27000" tIns="0" rIns="54000" bIns="0" anchor="ctr"/>
          <a:lstStyle/>
          <a:p>
            <a:pPr algn="ctr" defTabSz="685800" eaLnBrk="0" hangingPunct="0">
              <a:defRPr/>
            </a:pPr>
            <a:r>
              <a:rPr lang="en-GB" sz="1125" b="1" kern="0" dirty="0">
                <a:solidFill>
                  <a:srgbClr val="FFFFFF"/>
                </a:solidFill>
                <a:latin typeface="Arial" charset="0"/>
                <a:ea typeface="MS PGothic"/>
                <a:cs typeface="Arial Unicode MS" pitchFamily="34" charset="-128"/>
              </a:rPr>
              <a:t>Screening </a:t>
            </a:r>
            <a:endParaRPr lang="en-GB" sz="1125" b="1" kern="0" baseline="30000" dirty="0">
              <a:solidFill>
                <a:srgbClr val="FFFFFF"/>
              </a:solidFill>
              <a:latin typeface="Arial" charset="0"/>
              <a:ea typeface="MS PGothic"/>
              <a:cs typeface="Arial Unicode MS" pitchFamily="34" charset="-128"/>
            </a:endParaRPr>
          </a:p>
        </p:txBody>
      </p:sp>
      <p:sp>
        <p:nvSpPr>
          <p:cNvPr id="18" name="Line 3"/>
          <p:cNvSpPr>
            <a:spLocks noChangeShapeType="1"/>
          </p:cNvSpPr>
          <p:nvPr/>
        </p:nvSpPr>
        <p:spPr bwMode="auto">
          <a:xfrm>
            <a:off x="1951801" y="3846572"/>
            <a:ext cx="1967113" cy="3492"/>
          </a:xfrm>
          <a:prstGeom prst="line">
            <a:avLst/>
          </a:prstGeom>
          <a:noFill/>
          <a:ln w="25400">
            <a:solidFill>
              <a:schemeClr val="tx1"/>
            </a:solidFill>
            <a:round/>
            <a:headEnd type="none" w="med" len="med"/>
            <a:tailEnd type="triangle" w="med" len="med"/>
          </a:ln>
        </p:spPr>
        <p:txBody>
          <a:bodyPr lIns="69056" tIns="34529" rIns="69056" bIns="34529" anchor="ctr"/>
          <a:lstStyle/>
          <a:p>
            <a:pPr defTabSz="685800">
              <a:defRPr/>
            </a:pPr>
            <a:endParaRPr lang="en-US" sz="1350" kern="0" dirty="0">
              <a:solidFill>
                <a:srgbClr val="000000"/>
              </a:solidFill>
              <a:latin typeface="Arial" charset="0"/>
              <a:cs typeface="Arial" charset="0"/>
            </a:endParaRPr>
          </a:p>
        </p:txBody>
      </p:sp>
      <p:sp>
        <p:nvSpPr>
          <p:cNvPr id="19" name="Line 3"/>
          <p:cNvSpPr>
            <a:spLocks noChangeShapeType="1"/>
          </p:cNvSpPr>
          <p:nvPr/>
        </p:nvSpPr>
        <p:spPr bwMode="auto">
          <a:xfrm>
            <a:off x="1074465" y="3846572"/>
            <a:ext cx="725136" cy="0"/>
          </a:xfrm>
          <a:prstGeom prst="line">
            <a:avLst/>
          </a:prstGeom>
          <a:noFill/>
          <a:ln w="25400">
            <a:solidFill>
              <a:schemeClr val="tx1"/>
            </a:solidFill>
            <a:round/>
            <a:headEnd type="none" w="med" len="med"/>
            <a:tailEnd type="triangle" w="med" len="med"/>
          </a:ln>
        </p:spPr>
        <p:txBody>
          <a:bodyPr lIns="69056" tIns="34529" rIns="69056" bIns="34529" anchor="ctr"/>
          <a:lstStyle/>
          <a:p>
            <a:pPr defTabSz="685800">
              <a:defRPr/>
            </a:pPr>
            <a:endParaRPr lang="en-US" sz="1350" kern="0" dirty="0">
              <a:solidFill>
                <a:srgbClr val="000000"/>
              </a:solidFill>
              <a:latin typeface="Arial" charset="0"/>
              <a:cs typeface="Arial" charset="0"/>
            </a:endParaRPr>
          </a:p>
        </p:txBody>
      </p:sp>
      <p:sp>
        <p:nvSpPr>
          <p:cNvPr id="21" name="Rectangle 4"/>
          <p:cNvSpPr>
            <a:spLocks noChangeArrowheads="1"/>
          </p:cNvSpPr>
          <p:nvPr/>
        </p:nvSpPr>
        <p:spPr bwMode="auto">
          <a:xfrm>
            <a:off x="2459854" y="3940510"/>
            <a:ext cx="856004" cy="215444"/>
          </a:xfrm>
          <a:prstGeom prst="rect">
            <a:avLst/>
          </a:prstGeom>
          <a:noFill/>
          <a:ln w="9525">
            <a:noFill/>
            <a:miter lim="800000"/>
            <a:headEnd/>
            <a:tailEnd/>
          </a:ln>
        </p:spPr>
        <p:txBody>
          <a:bodyPr wrap="none" lIns="0" tIns="0" rIns="0" bIns="0">
            <a:spAutoFit/>
          </a:bodyPr>
          <a:lstStyle/>
          <a:p>
            <a:pPr defTabSz="685800">
              <a:defRPr/>
            </a:pPr>
            <a:r>
              <a:rPr lang="en-US" sz="1400" kern="0" dirty="0">
                <a:solidFill>
                  <a:srgbClr val="000000"/>
                </a:solidFill>
                <a:latin typeface="Arial" charset="0"/>
                <a:ea typeface="MS PGothic"/>
                <a:cs typeface="Arial" charset="0"/>
              </a:rPr>
              <a:t>3–8 weeks</a:t>
            </a:r>
          </a:p>
        </p:txBody>
      </p:sp>
      <p:sp>
        <p:nvSpPr>
          <p:cNvPr id="22" name="AutoShape 21"/>
          <p:cNvSpPr>
            <a:spLocks/>
          </p:cNvSpPr>
          <p:nvPr/>
        </p:nvSpPr>
        <p:spPr bwMode="auto">
          <a:xfrm rot="5400000">
            <a:off x="2414775" y="915658"/>
            <a:ext cx="101775" cy="2870671"/>
          </a:xfrm>
          <a:prstGeom prst="leftBrace">
            <a:avLst>
              <a:gd name="adj1" fmla="val 132161"/>
              <a:gd name="adj2" fmla="val 50000"/>
            </a:avLst>
          </a:prstGeom>
          <a:noFill/>
          <a:ln w="19050">
            <a:solidFill>
              <a:schemeClr val="tx2"/>
            </a:solidFill>
            <a:round/>
            <a:headEnd/>
            <a:tailEnd/>
          </a:ln>
        </p:spPr>
        <p:txBody>
          <a:bodyPr wrap="none" anchor="ctr"/>
          <a:lstStyle/>
          <a:p>
            <a:pPr defTabSz="404759">
              <a:defRPr/>
            </a:pPr>
            <a:endParaRPr lang="en-US" sz="1350" kern="0" dirty="0">
              <a:solidFill>
                <a:srgbClr val="000000"/>
              </a:solidFill>
              <a:latin typeface="Arial" charset="0"/>
              <a:cs typeface="Arial" charset="0"/>
            </a:endParaRPr>
          </a:p>
        </p:txBody>
      </p:sp>
      <p:sp>
        <p:nvSpPr>
          <p:cNvPr id="23" name="Text Box 22"/>
          <p:cNvSpPr txBox="1">
            <a:spLocks noChangeArrowheads="1"/>
          </p:cNvSpPr>
          <p:nvPr/>
        </p:nvSpPr>
        <p:spPr bwMode="auto">
          <a:xfrm>
            <a:off x="1423989" y="1847661"/>
            <a:ext cx="2444406" cy="338554"/>
          </a:xfrm>
          <a:prstGeom prst="rect">
            <a:avLst/>
          </a:prstGeom>
          <a:noFill/>
          <a:ln w="19050">
            <a:noFill/>
            <a:miter lim="800000"/>
            <a:headEnd/>
            <a:tailEnd/>
          </a:ln>
        </p:spPr>
        <p:txBody>
          <a:bodyPr wrap="square">
            <a:spAutoFit/>
          </a:bodyPr>
          <a:lstStyle/>
          <a:p>
            <a:pPr defTabSz="685800">
              <a:spcBef>
                <a:spcPct val="50000"/>
              </a:spcBef>
              <a:defRPr/>
            </a:pPr>
            <a:r>
              <a:rPr lang="en-US" sz="1600" kern="0" dirty="0">
                <a:solidFill>
                  <a:srgbClr val="000000"/>
                </a:solidFill>
                <a:latin typeface="Arial" charset="0"/>
                <a:cs typeface="Arial" charset="0"/>
              </a:rPr>
              <a:t>Active run-in period</a:t>
            </a:r>
          </a:p>
        </p:txBody>
      </p:sp>
      <p:sp>
        <p:nvSpPr>
          <p:cNvPr id="24" name="AutoShape 23"/>
          <p:cNvSpPr>
            <a:spLocks/>
          </p:cNvSpPr>
          <p:nvPr/>
        </p:nvSpPr>
        <p:spPr bwMode="auto">
          <a:xfrm rot="5400000">
            <a:off x="6228026" y="-417893"/>
            <a:ext cx="148637" cy="4659104"/>
          </a:xfrm>
          <a:prstGeom prst="leftBrace">
            <a:avLst>
              <a:gd name="adj1" fmla="val 188542"/>
              <a:gd name="adj2" fmla="val 50000"/>
            </a:avLst>
          </a:prstGeom>
          <a:noFill/>
          <a:ln w="19050">
            <a:solidFill>
              <a:schemeClr val="tx2"/>
            </a:solidFill>
            <a:round/>
            <a:headEnd/>
            <a:tailEnd/>
          </a:ln>
        </p:spPr>
        <p:txBody>
          <a:bodyPr wrap="none" anchor="ctr"/>
          <a:lstStyle/>
          <a:p>
            <a:pPr defTabSz="404759">
              <a:defRPr/>
            </a:pPr>
            <a:endParaRPr lang="en-US" sz="1350" kern="0" dirty="0">
              <a:solidFill>
                <a:srgbClr val="000000"/>
              </a:solidFill>
              <a:latin typeface="Arial" charset="0"/>
              <a:cs typeface="Arial" charset="0"/>
            </a:endParaRPr>
          </a:p>
        </p:txBody>
      </p:sp>
      <p:sp>
        <p:nvSpPr>
          <p:cNvPr id="25" name="Text Box 24"/>
          <p:cNvSpPr txBox="1">
            <a:spLocks noChangeArrowheads="1"/>
          </p:cNvSpPr>
          <p:nvPr/>
        </p:nvSpPr>
        <p:spPr bwMode="auto">
          <a:xfrm>
            <a:off x="4633088" y="1497545"/>
            <a:ext cx="3338511" cy="342321"/>
          </a:xfrm>
          <a:prstGeom prst="rect">
            <a:avLst/>
          </a:prstGeom>
          <a:noFill/>
          <a:ln w="19050">
            <a:noFill/>
            <a:miter lim="800000"/>
            <a:headEnd/>
            <a:tailEnd/>
          </a:ln>
        </p:spPr>
        <p:txBody>
          <a:bodyPr wrap="square">
            <a:spAutoFit/>
          </a:bodyPr>
          <a:lstStyle/>
          <a:p>
            <a:pPr algn="ctr" defTabSz="685800">
              <a:spcBef>
                <a:spcPct val="50000"/>
              </a:spcBef>
              <a:defRPr/>
            </a:pPr>
            <a:r>
              <a:rPr lang="en-US" sz="1600" kern="0" dirty="0">
                <a:solidFill>
                  <a:srgbClr val="000000"/>
                </a:solidFill>
                <a:latin typeface="Arial" charset="0"/>
                <a:cs typeface="Arial" charset="0"/>
              </a:rPr>
              <a:t>Double-blind treatment period</a:t>
            </a:r>
          </a:p>
        </p:txBody>
      </p:sp>
      <p:sp>
        <p:nvSpPr>
          <p:cNvPr id="32" name="TextBox 31"/>
          <p:cNvSpPr txBox="1"/>
          <p:nvPr/>
        </p:nvSpPr>
        <p:spPr>
          <a:xfrm>
            <a:off x="4979506" y="2569944"/>
            <a:ext cx="2581485" cy="342321"/>
          </a:xfrm>
          <a:prstGeom prst="rect">
            <a:avLst/>
          </a:prstGeom>
          <a:noFill/>
        </p:spPr>
        <p:txBody>
          <a:bodyPr wrap="square" rtlCol="0">
            <a:spAutoFit/>
          </a:bodyPr>
          <a:lstStyle/>
          <a:p>
            <a:pPr algn="ctr" defTabSz="685800">
              <a:defRPr/>
            </a:pPr>
            <a:r>
              <a:rPr lang="en-GB" sz="1600" kern="0" dirty="0">
                <a:solidFill>
                  <a:srgbClr val="000000"/>
                </a:solidFill>
                <a:latin typeface="Arial" charset="0"/>
                <a:cs typeface="Arial" charset="0"/>
              </a:rPr>
              <a:t>Randomization 1:1</a:t>
            </a:r>
            <a:endParaRPr lang="en-US" sz="1600" kern="0" dirty="0">
              <a:solidFill>
                <a:srgbClr val="000000"/>
              </a:solidFill>
              <a:latin typeface="Arial" charset="0"/>
              <a:cs typeface="Arial" charset="0"/>
            </a:endParaRPr>
          </a:p>
        </p:txBody>
      </p:sp>
      <p:sp>
        <p:nvSpPr>
          <p:cNvPr id="5" name="Rectangle 4"/>
          <p:cNvSpPr/>
          <p:nvPr/>
        </p:nvSpPr>
        <p:spPr>
          <a:xfrm>
            <a:off x="101155" y="4849656"/>
            <a:ext cx="3396892" cy="276999"/>
          </a:xfrm>
          <a:prstGeom prst="rect">
            <a:avLst/>
          </a:prstGeom>
        </p:spPr>
        <p:txBody>
          <a:bodyPr wrap="none">
            <a:spAutoFit/>
          </a:bodyPr>
          <a:lstStyle/>
          <a:p>
            <a:pPr defTabSz="685800" fontAlgn="base">
              <a:spcBef>
                <a:spcPct val="0"/>
              </a:spcBef>
              <a:spcAft>
                <a:spcPct val="0"/>
              </a:spcAft>
              <a:defRPr/>
            </a:pPr>
            <a:r>
              <a:rPr lang="en-GB" sz="1200" i="1" dirty="0">
                <a:solidFill>
                  <a:srgbClr val="000000"/>
                </a:solidFill>
                <a:latin typeface="Arial" charset="0"/>
                <a:cs typeface="Arial" charset="0"/>
              </a:rPr>
              <a:t>https://clinicaltrials.gov/ct2/show/NCT01920711</a:t>
            </a:r>
          </a:p>
        </p:txBody>
      </p:sp>
    </p:spTree>
    <p:extLst>
      <p:ext uri="{BB962C8B-B14F-4D97-AF65-F5344CB8AC3E}">
        <p14:creationId xmlns:p14="http://schemas.microsoft.com/office/powerpoint/2010/main" val="85826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9CAE-274F-4B95-AF1C-465BA5B60F2E}"/>
              </a:ext>
            </a:extLst>
          </p:cNvPr>
          <p:cNvSpPr>
            <a:spLocks noGrp="1"/>
          </p:cNvSpPr>
          <p:nvPr>
            <p:ph type="title"/>
          </p:nvPr>
        </p:nvSpPr>
        <p:spPr>
          <a:xfrm>
            <a:off x="457199" y="31223"/>
            <a:ext cx="8229600" cy="595845"/>
          </a:xfrm>
        </p:spPr>
        <p:txBody>
          <a:bodyPr>
            <a:noAutofit/>
          </a:bodyPr>
          <a:lstStyle/>
          <a:p>
            <a:pPr lvl="0" defTabSz="685784">
              <a:spcBef>
                <a:spcPts val="0"/>
              </a:spcBef>
            </a:pPr>
            <a:r>
              <a:rPr lang="en-GB" sz="3600" b="1" dirty="0">
                <a:solidFill>
                  <a:srgbClr val="006699"/>
                </a:solidFill>
                <a:latin typeface="Arial" panose="020B0604020202020204" pitchFamily="34" charset="0"/>
                <a:ea typeface="+mn-ea"/>
                <a:cs typeface="Arial" panose="020B0604020202020204" pitchFamily="34" charset="0"/>
              </a:rPr>
              <a:t>Key baseline characteristics</a:t>
            </a:r>
            <a:endParaRPr lang="en-GB" sz="36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0AA4C3F-D601-4D6A-8BFB-3722DF1A4C52}"/>
              </a:ext>
            </a:extLst>
          </p:cNvPr>
          <p:cNvGraphicFramePr>
            <a:graphicFrameLocks noGrp="1"/>
          </p:cNvGraphicFramePr>
          <p:nvPr>
            <p:extLst>
              <p:ext uri="{D42A27DB-BD31-4B8C-83A1-F6EECF244321}">
                <p14:modId xmlns:p14="http://schemas.microsoft.com/office/powerpoint/2010/main" val="4238491570"/>
              </p:ext>
            </p:extLst>
          </p:nvPr>
        </p:nvGraphicFramePr>
        <p:xfrm>
          <a:off x="193102" y="758283"/>
          <a:ext cx="8757793" cy="3939363"/>
        </p:xfrm>
        <a:graphic>
          <a:graphicData uri="http://schemas.openxmlformats.org/drawingml/2006/table">
            <a:tbl>
              <a:tblPr firstRow="1" bandRow="1">
                <a:tableStyleId>{5FD0F851-EC5A-4D38-B0AD-8093EC10F338}</a:tableStyleId>
              </a:tblPr>
              <a:tblGrid>
                <a:gridCol w="3895165">
                  <a:extLst>
                    <a:ext uri="{9D8B030D-6E8A-4147-A177-3AD203B41FA5}">
                      <a16:colId xmlns:a16="http://schemas.microsoft.com/office/drawing/2014/main" val="2730222834"/>
                    </a:ext>
                  </a:extLst>
                </a:gridCol>
                <a:gridCol w="2431314">
                  <a:extLst>
                    <a:ext uri="{9D8B030D-6E8A-4147-A177-3AD203B41FA5}">
                      <a16:colId xmlns:a16="http://schemas.microsoft.com/office/drawing/2014/main" val="69295406"/>
                    </a:ext>
                  </a:extLst>
                </a:gridCol>
                <a:gridCol w="2431314">
                  <a:extLst>
                    <a:ext uri="{9D8B030D-6E8A-4147-A177-3AD203B41FA5}">
                      <a16:colId xmlns:a16="http://schemas.microsoft.com/office/drawing/2014/main" val="2821643451"/>
                    </a:ext>
                  </a:extLst>
                </a:gridCol>
              </a:tblGrid>
              <a:tr h="439223">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r>
                        <a:rPr lang="en-GB" sz="1800" dirty="0"/>
                        <a:t>Characteristic</a:t>
                      </a:r>
                    </a:p>
                  </a:txBody>
                  <a:tcPr marL="68580" marR="68580" marT="34290" marB="34290"/>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algn="ctr"/>
                      <a:r>
                        <a:rPr lang="en-GB" sz="1800" dirty="0"/>
                        <a:t>Women (n=2479)</a:t>
                      </a:r>
                      <a:endParaRPr lang="en-GB" sz="1800" b="1" dirty="0"/>
                    </a:p>
                  </a:txBody>
                  <a:tcPr marL="68580" marR="68580" marT="34290" marB="34290"/>
                </a:tc>
                <a:tc>
                  <a:txBody>
                    <a:bodyPr/>
                    <a:lstStyle/>
                    <a:p>
                      <a:pPr algn="ctr"/>
                      <a:r>
                        <a:rPr lang="en-GB" sz="1800" dirty="0">
                          <a:latin typeface="Arial" panose="020B0604020202020204" pitchFamily="34" charset="0"/>
                          <a:cs typeface="Arial" panose="020B0604020202020204" pitchFamily="34" charset="0"/>
                        </a:rPr>
                        <a:t>Men (n=2317)</a:t>
                      </a:r>
                      <a:endParaRPr lang="en-GB" sz="18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48443964"/>
                  </a:ext>
                </a:extLst>
              </a:tr>
              <a:tr h="35001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b="0" dirty="0">
                          <a:latin typeface="Arial" panose="020B0604020202020204" pitchFamily="34" charset="0"/>
                          <a:cs typeface="Arial" panose="020B0604020202020204" pitchFamily="34" charset="0"/>
                        </a:rPr>
                        <a:t>Mean age (</a:t>
                      </a:r>
                      <a:r>
                        <a:rPr lang="en-GB" sz="1800" b="0" dirty="0" err="1">
                          <a:latin typeface="Arial" panose="020B0604020202020204" pitchFamily="34" charset="0"/>
                          <a:cs typeface="Arial" panose="020B0604020202020204" pitchFamily="34" charset="0"/>
                        </a:rPr>
                        <a:t>yr</a:t>
                      </a:r>
                      <a:r>
                        <a:rPr lang="en-GB" sz="1800" b="0" dirty="0">
                          <a:latin typeface="Arial" panose="020B0604020202020204" pitchFamily="34" charset="0"/>
                          <a:cs typeface="Arial" panose="020B0604020202020204" pitchFamily="34" charset="0"/>
                        </a:rPr>
                        <a:t>)  </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74</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72</a:t>
                      </a:r>
                    </a:p>
                  </a:txBody>
                  <a:tcPr marL="68580" marR="68580" marT="34290" marB="34290"/>
                </a:tc>
                <a:extLst>
                  <a:ext uri="{0D108BD9-81ED-4DB2-BD59-A6C34878D82A}">
                    <a16:rowId xmlns:a16="http://schemas.microsoft.com/office/drawing/2014/main" val="979989647"/>
                  </a:ext>
                </a:extLst>
              </a:tr>
              <a:tr h="35001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b="0" dirty="0">
                          <a:latin typeface="Arial" panose="020B0604020202020204" pitchFamily="34" charset="0"/>
                          <a:cs typeface="Arial" panose="020B0604020202020204" pitchFamily="34" charset="0"/>
                        </a:rPr>
                        <a:t>Age ≥70 </a:t>
                      </a:r>
                      <a:r>
                        <a:rPr lang="en-GB" sz="1800" b="0" dirty="0" err="1">
                          <a:latin typeface="Arial" panose="020B0604020202020204" pitchFamily="34" charset="0"/>
                          <a:cs typeface="Arial" panose="020B0604020202020204" pitchFamily="34" charset="0"/>
                        </a:rPr>
                        <a:t>yr</a:t>
                      </a:r>
                      <a:r>
                        <a:rPr lang="en-GB" sz="1800" b="0" dirty="0">
                          <a:latin typeface="Arial" panose="020B0604020202020204" pitchFamily="34" charset="0"/>
                          <a:cs typeface="Arial" panose="020B0604020202020204" pitchFamily="34" charset="0"/>
                        </a:rPr>
                        <a:t> (%)</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72</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61</a:t>
                      </a:r>
                    </a:p>
                  </a:txBody>
                  <a:tcPr marL="68580" marR="68580" marT="34290" marB="34290"/>
                </a:tc>
                <a:extLst>
                  <a:ext uri="{0D108BD9-81ED-4DB2-BD59-A6C34878D82A}">
                    <a16:rowId xmlns:a16="http://schemas.microsoft.com/office/drawing/2014/main" val="1573420064"/>
                  </a:ext>
                </a:extLst>
              </a:tr>
              <a:tr h="35001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b="0" dirty="0">
                          <a:latin typeface="Arial" panose="020B0604020202020204" pitchFamily="34" charset="0"/>
                          <a:cs typeface="Arial" panose="020B0604020202020204" pitchFamily="34" charset="0"/>
                        </a:rPr>
                        <a:t>NYHA class III/IV (%)</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23</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17</a:t>
                      </a:r>
                    </a:p>
                  </a:txBody>
                  <a:tcPr marL="68580" marR="68580" marT="34290" marB="34290"/>
                </a:tc>
                <a:extLst>
                  <a:ext uri="{0D108BD9-81ED-4DB2-BD59-A6C34878D82A}">
                    <a16:rowId xmlns:a16="http://schemas.microsoft.com/office/drawing/2014/main" val="3416537606"/>
                  </a:ext>
                </a:extLst>
              </a:tr>
              <a:tr h="350014">
                <a:tc>
                  <a:txBody>
                    <a:bodyPr/>
                    <a:lstStyle/>
                    <a:p>
                      <a:r>
                        <a:rPr lang="en-GB" sz="1800" b="0" dirty="0">
                          <a:latin typeface="Arial" panose="020B0604020202020204" pitchFamily="34" charset="0"/>
                          <a:cs typeface="Arial" panose="020B0604020202020204" pitchFamily="34" charset="0"/>
                        </a:rPr>
                        <a:t>KCCQ-CSS (score out of 100)*</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71</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79</a:t>
                      </a:r>
                    </a:p>
                  </a:txBody>
                  <a:tcPr marL="68580" marR="68580" marT="34290" marB="34290"/>
                </a:tc>
                <a:extLst>
                  <a:ext uri="{0D108BD9-81ED-4DB2-BD59-A6C34878D82A}">
                    <a16:rowId xmlns:a16="http://schemas.microsoft.com/office/drawing/2014/main" val="1292501258"/>
                  </a:ext>
                </a:extLst>
              </a:tr>
              <a:tr h="35001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b="0" dirty="0">
                          <a:latin typeface="Arial" panose="020B0604020202020204" pitchFamily="34" charset="0"/>
                          <a:cs typeface="Arial" panose="020B0604020202020204" pitchFamily="34" charset="0"/>
                        </a:rPr>
                        <a:t>Mean LVEF (%)</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59</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56</a:t>
                      </a:r>
                    </a:p>
                  </a:txBody>
                  <a:tcPr marL="68580" marR="68580" marT="34290" marB="34290"/>
                </a:tc>
                <a:extLst>
                  <a:ext uri="{0D108BD9-81ED-4DB2-BD59-A6C34878D82A}">
                    <a16:rowId xmlns:a16="http://schemas.microsoft.com/office/drawing/2014/main" val="1862804710"/>
                  </a:ext>
                </a:extLst>
              </a:tr>
              <a:tr h="35001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b="0" dirty="0">
                          <a:latin typeface="Arial" panose="020B0604020202020204" pitchFamily="34" charset="0"/>
                          <a:cs typeface="Arial" panose="020B0604020202020204" pitchFamily="34" charset="0"/>
                        </a:rPr>
                        <a:t>Median NT-proBNP (</a:t>
                      </a:r>
                      <a:r>
                        <a:rPr lang="en-GB" sz="1800" b="0" dirty="0" err="1">
                          <a:latin typeface="Arial" panose="020B0604020202020204" pitchFamily="34" charset="0"/>
                          <a:cs typeface="Arial" panose="020B0604020202020204" pitchFamily="34" charset="0"/>
                        </a:rPr>
                        <a:t>pg</a:t>
                      </a:r>
                      <a:r>
                        <a:rPr lang="en-GB" sz="1800" b="0" dirty="0">
                          <a:latin typeface="Arial" panose="020B0604020202020204" pitchFamily="34" charset="0"/>
                          <a:cs typeface="Arial" panose="020B0604020202020204" pitchFamily="34" charset="0"/>
                        </a:rPr>
                        <a:t>/ml) </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836</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954</a:t>
                      </a:r>
                    </a:p>
                  </a:txBody>
                  <a:tcPr marL="68580" marR="68580" marT="34290" marB="34290"/>
                </a:tc>
                <a:extLst>
                  <a:ext uri="{0D108BD9-81ED-4DB2-BD59-A6C34878D82A}">
                    <a16:rowId xmlns:a16="http://schemas.microsoft.com/office/drawing/2014/main" val="3589449120"/>
                  </a:ext>
                </a:extLst>
              </a:tr>
              <a:tr h="350014">
                <a:tc>
                  <a:txBody>
                    <a:bodyPr/>
                    <a:lstStyle/>
                    <a:p>
                      <a:r>
                        <a:rPr lang="en-GB" sz="1800" b="0" dirty="0">
                          <a:latin typeface="Arial" panose="020B0604020202020204" pitchFamily="34" charset="0"/>
                          <a:cs typeface="Arial" panose="020B0604020202020204" pitchFamily="34" charset="0"/>
                        </a:rPr>
                        <a:t>Mean systolic BP (mmHg)</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131</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130</a:t>
                      </a:r>
                    </a:p>
                  </a:txBody>
                  <a:tcPr marL="68580" marR="68580" marT="34290" marB="34290"/>
                </a:tc>
                <a:extLst>
                  <a:ext uri="{0D108BD9-81ED-4DB2-BD59-A6C34878D82A}">
                    <a16:rowId xmlns:a16="http://schemas.microsoft.com/office/drawing/2014/main" val="2196564773"/>
                  </a:ext>
                </a:extLst>
              </a:tr>
              <a:tr h="35001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b="0" dirty="0">
                          <a:latin typeface="Arial" panose="020B0604020202020204" pitchFamily="34" charset="0"/>
                          <a:cs typeface="Arial" panose="020B0604020202020204" pitchFamily="34" charset="0"/>
                        </a:rPr>
                        <a:t>Mean </a:t>
                      </a:r>
                      <a:r>
                        <a:rPr lang="en-GB" sz="1800" b="0" dirty="0" err="1">
                          <a:latin typeface="Arial" panose="020B0604020202020204" pitchFamily="34" charset="0"/>
                          <a:cs typeface="Arial" panose="020B0604020202020204" pitchFamily="34" charset="0"/>
                        </a:rPr>
                        <a:t>eGFR</a:t>
                      </a:r>
                      <a:r>
                        <a:rPr lang="en-GB" sz="1800" b="0" dirty="0">
                          <a:latin typeface="Arial" panose="020B0604020202020204" pitchFamily="34" charset="0"/>
                          <a:cs typeface="Arial" panose="020B0604020202020204" pitchFamily="34" charset="0"/>
                        </a:rPr>
                        <a:t> (ml/min/1.73m</a:t>
                      </a:r>
                      <a:r>
                        <a:rPr lang="en-GB" sz="1800" b="0" baseline="30000" dirty="0">
                          <a:latin typeface="Arial" panose="020B0604020202020204" pitchFamily="34" charset="0"/>
                          <a:cs typeface="Arial" panose="020B0604020202020204" pitchFamily="34" charset="0"/>
                        </a:rPr>
                        <a:t>2</a:t>
                      </a:r>
                      <a:r>
                        <a:rPr lang="en-GB" sz="1800" b="0" baseline="0" dirty="0">
                          <a:latin typeface="Arial" panose="020B0604020202020204" pitchFamily="34" charset="0"/>
                          <a:cs typeface="Arial" panose="020B0604020202020204" pitchFamily="34" charset="0"/>
                        </a:rPr>
                        <a:t>)</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60</a:t>
                      </a:r>
                      <a:endParaRPr lang="en-GB" sz="1800" b="0" baseline="0" dirty="0">
                        <a:latin typeface="Arial" panose="020B0604020202020204" pitchFamily="34" charset="0"/>
                        <a:cs typeface="Arial" panose="020B0604020202020204" pitchFamily="34" charset="0"/>
                      </a:endParaRP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65</a:t>
                      </a:r>
                      <a:endParaRPr lang="en-GB" sz="1800" b="0" baseline="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271538343"/>
                  </a:ext>
                </a:extLst>
              </a:tr>
              <a:tr h="35001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b="0" dirty="0">
                          <a:latin typeface="Arial" panose="020B0604020202020204" pitchFamily="34" charset="0"/>
                          <a:cs typeface="Arial" panose="020B0604020202020204" pitchFamily="34" charset="0"/>
                        </a:rPr>
                        <a:t>eGFR &lt;60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ml/min/1.73m</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lang="en-GB" sz="1800" b="0" dirty="0">
                          <a:latin typeface="Arial" panose="020B0604020202020204" pitchFamily="34" charset="0"/>
                          <a:cs typeface="Arial" panose="020B0604020202020204" pitchFamily="34" charset="0"/>
                        </a:rPr>
                        <a:t>(%)</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53</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44</a:t>
                      </a:r>
                    </a:p>
                  </a:txBody>
                  <a:tcPr marL="68580" marR="68580" marT="34290" marB="34290"/>
                </a:tc>
                <a:extLst>
                  <a:ext uri="{0D108BD9-81ED-4DB2-BD59-A6C34878D82A}">
                    <a16:rowId xmlns:a16="http://schemas.microsoft.com/office/drawing/2014/main" val="3364503352"/>
                  </a:ext>
                </a:extLst>
              </a:tr>
              <a:tr h="350014">
                <a:tc>
                  <a:txBody>
                    <a:bodyPr/>
                    <a:lstStyle/>
                    <a:p>
                      <a:r>
                        <a:rPr lang="en-GB" sz="1800" b="0" dirty="0">
                          <a:latin typeface="Arial" panose="020B0604020202020204" pitchFamily="34" charset="0"/>
                          <a:cs typeface="Arial" panose="020B0604020202020204" pitchFamily="34" charset="0"/>
                        </a:rPr>
                        <a:t>Atrial fibrillation/flutter on ECG (%)</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29</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36</a:t>
                      </a:r>
                    </a:p>
                  </a:txBody>
                  <a:tcPr marL="68580" marR="68580" marT="34290" marB="34290"/>
                </a:tc>
                <a:extLst>
                  <a:ext uri="{0D108BD9-81ED-4DB2-BD59-A6C34878D82A}">
                    <a16:rowId xmlns:a16="http://schemas.microsoft.com/office/drawing/2014/main" val="3098395673"/>
                  </a:ext>
                </a:extLst>
              </a:tr>
            </a:tbl>
          </a:graphicData>
        </a:graphic>
      </p:graphicFrame>
      <p:sp>
        <p:nvSpPr>
          <p:cNvPr id="6" name="Rectangle 5">
            <a:extLst>
              <a:ext uri="{FF2B5EF4-FFF2-40B4-BE49-F238E27FC236}">
                <a16:creationId xmlns:a16="http://schemas.microsoft.com/office/drawing/2014/main" id="{BF2585BF-ABD4-431F-A4E3-EC348C066F03}"/>
              </a:ext>
            </a:extLst>
          </p:cNvPr>
          <p:cNvSpPr/>
          <p:nvPr/>
        </p:nvSpPr>
        <p:spPr>
          <a:xfrm>
            <a:off x="97391" y="4742945"/>
            <a:ext cx="2363596" cy="369332"/>
          </a:xfrm>
          <a:prstGeom prst="rect">
            <a:avLst/>
          </a:prstGeom>
        </p:spPr>
        <p:txBody>
          <a:bodyPr wrap="none">
            <a:spAutoFit/>
          </a:bodyPr>
          <a:lstStyle/>
          <a:p>
            <a:r>
              <a:rPr lang="en-GB" dirty="0"/>
              <a:t>*a lower score is worse</a:t>
            </a:r>
          </a:p>
        </p:txBody>
      </p:sp>
    </p:spTree>
    <p:extLst>
      <p:ext uri="{BB962C8B-B14F-4D97-AF65-F5344CB8AC3E}">
        <p14:creationId xmlns:p14="http://schemas.microsoft.com/office/powerpoint/2010/main" val="3577393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9CAE-274F-4B95-AF1C-465BA5B60F2E}"/>
              </a:ext>
            </a:extLst>
          </p:cNvPr>
          <p:cNvSpPr>
            <a:spLocks noGrp="1"/>
          </p:cNvSpPr>
          <p:nvPr>
            <p:ph type="title"/>
          </p:nvPr>
        </p:nvSpPr>
        <p:spPr>
          <a:xfrm>
            <a:off x="492346" y="0"/>
            <a:ext cx="8229600" cy="595845"/>
          </a:xfrm>
        </p:spPr>
        <p:txBody>
          <a:bodyPr>
            <a:noAutofit/>
          </a:bodyPr>
          <a:lstStyle/>
          <a:p>
            <a:pPr lvl="0" defTabSz="685784">
              <a:spcBef>
                <a:spcPts val="0"/>
              </a:spcBef>
            </a:pPr>
            <a:r>
              <a:rPr lang="en-GB" sz="3600" b="1" dirty="0">
                <a:solidFill>
                  <a:srgbClr val="006699"/>
                </a:solidFill>
                <a:latin typeface="Arial" panose="020B0604020202020204" pitchFamily="34" charset="0"/>
                <a:ea typeface="+mn-ea"/>
                <a:cs typeface="Arial" panose="020B0604020202020204" pitchFamily="34" charset="0"/>
              </a:rPr>
              <a:t>Baseline characteristics/treatments</a:t>
            </a:r>
            <a:endParaRPr lang="en-GB" sz="36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0AA4C3F-D601-4D6A-8BFB-3722DF1A4C52}"/>
              </a:ext>
            </a:extLst>
          </p:cNvPr>
          <p:cNvGraphicFramePr>
            <a:graphicFrameLocks noGrp="1"/>
          </p:cNvGraphicFramePr>
          <p:nvPr>
            <p:extLst>
              <p:ext uri="{D42A27DB-BD31-4B8C-83A1-F6EECF244321}">
                <p14:modId xmlns:p14="http://schemas.microsoft.com/office/powerpoint/2010/main" val="372018654"/>
              </p:ext>
            </p:extLst>
          </p:nvPr>
        </p:nvGraphicFramePr>
        <p:xfrm>
          <a:off x="188260" y="732646"/>
          <a:ext cx="8767479" cy="4253630"/>
        </p:xfrm>
        <a:graphic>
          <a:graphicData uri="http://schemas.openxmlformats.org/drawingml/2006/table">
            <a:tbl>
              <a:tblPr firstRow="1" bandRow="1">
                <a:tableStyleId>{5FD0F851-EC5A-4D38-B0AD-8093EC10F338}</a:tableStyleId>
              </a:tblPr>
              <a:tblGrid>
                <a:gridCol w="3904851">
                  <a:extLst>
                    <a:ext uri="{9D8B030D-6E8A-4147-A177-3AD203B41FA5}">
                      <a16:colId xmlns:a16="http://schemas.microsoft.com/office/drawing/2014/main" val="2730222834"/>
                    </a:ext>
                  </a:extLst>
                </a:gridCol>
                <a:gridCol w="2431314">
                  <a:extLst>
                    <a:ext uri="{9D8B030D-6E8A-4147-A177-3AD203B41FA5}">
                      <a16:colId xmlns:a16="http://schemas.microsoft.com/office/drawing/2014/main" val="69295406"/>
                    </a:ext>
                  </a:extLst>
                </a:gridCol>
                <a:gridCol w="2431314">
                  <a:extLst>
                    <a:ext uri="{9D8B030D-6E8A-4147-A177-3AD203B41FA5}">
                      <a16:colId xmlns:a16="http://schemas.microsoft.com/office/drawing/2014/main" val="2821643451"/>
                    </a:ext>
                  </a:extLst>
                </a:gridCol>
              </a:tblGrid>
              <a:tr h="446805">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r>
                        <a:rPr lang="en-GB" sz="1800" dirty="0"/>
                        <a:t>Characteristic</a:t>
                      </a:r>
                    </a:p>
                  </a:txBody>
                  <a:tcPr marL="68580" marR="68580" marT="34290" marB="34290"/>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algn="ctr"/>
                      <a:r>
                        <a:rPr lang="en-GB" sz="1800" dirty="0"/>
                        <a:t>Women (n=2479)</a:t>
                      </a:r>
                      <a:endParaRPr lang="en-GB" sz="1800" b="1" dirty="0"/>
                    </a:p>
                  </a:txBody>
                  <a:tcPr marL="68580" marR="68580" marT="34290" marB="34290"/>
                </a:tc>
                <a:tc>
                  <a:txBody>
                    <a:bodyPr/>
                    <a:lstStyle/>
                    <a:p>
                      <a:pPr algn="ctr"/>
                      <a:r>
                        <a:rPr lang="en-GB" sz="1800" dirty="0">
                          <a:latin typeface="Arial" panose="020B0604020202020204" pitchFamily="34" charset="0"/>
                          <a:cs typeface="Arial" panose="020B0604020202020204" pitchFamily="34" charset="0"/>
                        </a:rPr>
                        <a:t>Men (n=2317)</a:t>
                      </a:r>
                      <a:endParaRPr lang="en-GB" sz="18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48443964"/>
                  </a:ext>
                </a:extLst>
              </a:tr>
              <a:tr h="346075">
                <a:tc>
                  <a:txBody>
                    <a:bodyPr/>
                    <a:lstStyle/>
                    <a:p>
                      <a:r>
                        <a:rPr lang="en-GB" sz="1800" b="0" dirty="0">
                          <a:latin typeface="Arial" panose="020B0604020202020204" pitchFamily="34" charset="0"/>
                          <a:cs typeface="Arial" panose="020B0604020202020204" pitchFamily="34" charset="0"/>
                        </a:rPr>
                        <a:t>History of hypertension (%)</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97</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95</a:t>
                      </a:r>
                    </a:p>
                  </a:txBody>
                  <a:tcPr marL="68580" marR="68580" marT="34290" marB="34290"/>
                </a:tc>
                <a:extLst>
                  <a:ext uri="{0D108BD9-81ED-4DB2-BD59-A6C34878D82A}">
                    <a16:rowId xmlns:a16="http://schemas.microsoft.com/office/drawing/2014/main" val="2790877404"/>
                  </a:ext>
                </a:extLst>
              </a:tr>
              <a:tr h="3460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b="0" dirty="0">
                          <a:latin typeface="Arial" panose="020B0604020202020204" pitchFamily="34" charset="0"/>
                          <a:cs typeface="Arial" panose="020B0604020202020204" pitchFamily="34" charset="0"/>
                        </a:rPr>
                        <a:t>History of myocardial infarction (%)</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16</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b="0" dirty="0">
                          <a:latin typeface="Arial" panose="020B0604020202020204" pitchFamily="34" charset="0"/>
                          <a:cs typeface="Arial" panose="020B0604020202020204" pitchFamily="34" charset="0"/>
                        </a:rPr>
                        <a:t>30</a:t>
                      </a:r>
                    </a:p>
                  </a:txBody>
                  <a:tcPr marL="68580" marR="68580" marT="34290" marB="34290"/>
                </a:tc>
                <a:extLst>
                  <a:ext uri="{0D108BD9-81ED-4DB2-BD59-A6C34878D82A}">
                    <a16:rowId xmlns:a16="http://schemas.microsoft.com/office/drawing/2014/main" val="979989647"/>
                  </a:ext>
                </a:extLst>
              </a:tr>
              <a:tr h="346075">
                <a:tc>
                  <a:txBody>
                    <a:bodyPr/>
                    <a:lstStyle/>
                    <a:p>
                      <a:r>
                        <a:rPr lang="en-GB" sz="1800" b="0" dirty="0">
                          <a:latin typeface="Arial" panose="020B0604020202020204" pitchFamily="34" charset="0"/>
                          <a:cs typeface="Arial" panose="020B0604020202020204" pitchFamily="34" charset="0"/>
                        </a:rPr>
                        <a:t>Diabetes (%)</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40</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46</a:t>
                      </a:r>
                    </a:p>
                  </a:txBody>
                  <a:tcPr marL="68580" marR="68580" marT="34290" marB="34290"/>
                </a:tc>
                <a:extLst>
                  <a:ext uri="{0D108BD9-81ED-4DB2-BD59-A6C34878D82A}">
                    <a16:rowId xmlns:a16="http://schemas.microsoft.com/office/drawing/2014/main" val="1573420064"/>
                  </a:ext>
                </a:extLst>
              </a:tr>
              <a:tr h="346075">
                <a:tc>
                  <a:txBody>
                    <a:bodyPr/>
                    <a:lstStyle/>
                    <a:p>
                      <a:r>
                        <a:rPr lang="en-GB" sz="1800" b="0" dirty="0">
                          <a:latin typeface="Arial" panose="020B0604020202020204" pitchFamily="34" charset="0"/>
                          <a:cs typeface="Arial" panose="020B0604020202020204" pitchFamily="34" charset="0"/>
                        </a:rPr>
                        <a:t>Prior heart failure hospitalization (%)</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46</a:t>
                      </a:r>
                    </a:p>
                  </a:txBody>
                  <a:tcPr marL="68580" marR="68580" marT="34290" marB="34290"/>
                </a:tc>
                <a:tc>
                  <a:txBody>
                    <a:bodyPr/>
                    <a:lstStyle/>
                    <a:p>
                      <a:pPr algn="ctr"/>
                      <a:r>
                        <a:rPr lang="en-GB" sz="1800" b="0" dirty="0">
                          <a:latin typeface="Arial" panose="020B0604020202020204" pitchFamily="34" charset="0"/>
                          <a:cs typeface="Arial" panose="020B0604020202020204" pitchFamily="34" charset="0"/>
                        </a:rPr>
                        <a:t>49</a:t>
                      </a:r>
                    </a:p>
                  </a:txBody>
                  <a:tcPr marL="68580" marR="68580" marT="34290" marB="34290"/>
                </a:tc>
                <a:extLst>
                  <a:ext uri="{0D108BD9-81ED-4DB2-BD59-A6C34878D82A}">
                    <a16:rowId xmlns:a16="http://schemas.microsoft.com/office/drawing/2014/main" val="2196564773"/>
                  </a:ext>
                </a:extLst>
              </a:tr>
              <a:tr h="346075">
                <a:tc>
                  <a:txBody>
                    <a:bodyPr/>
                    <a:lstStyle/>
                    <a:p>
                      <a:r>
                        <a:rPr lang="en-GB" sz="1800" b="1" dirty="0">
                          <a:latin typeface="Arial" panose="020B0604020202020204" pitchFamily="34" charset="0"/>
                          <a:cs typeface="Arial" panose="020B0604020202020204" pitchFamily="34" charset="0"/>
                        </a:rPr>
                        <a:t>Treatments</a:t>
                      </a:r>
                    </a:p>
                  </a:txBody>
                  <a:tcPr marL="68580" marR="68580" marT="34290" marB="34290"/>
                </a:tc>
                <a:tc>
                  <a:txBody>
                    <a:bodyPr/>
                    <a:lstStyle/>
                    <a:p>
                      <a:pPr algn="ctr"/>
                      <a:endParaRPr lang="en-GB" sz="1800" dirty="0">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98978650"/>
                  </a:ext>
                </a:extLst>
              </a:tr>
              <a:tr h="3460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dirty="0">
                          <a:latin typeface="Arial" panose="020B0604020202020204" pitchFamily="34" charset="0"/>
                          <a:cs typeface="Arial" panose="020B0604020202020204" pitchFamily="34" charset="0"/>
                        </a:rPr>
                        <a:t>Diuretic</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dirty="0">
                          <a:latin typeface="Arial" panose="020B0604020202020204" pitchFamily="34" charset="0"/>
                          <a:cs typeface="Arial" panose="020B0604020202020204" pitchFamily="34" charset="0"/>
                        </a:rPr>
                        <a:t>95</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dirty="0">
                          <a:latin typeface="Arial" panose="020B0604020202020204" pitchFamily="34" charset="0"/>
                          <a:cs typeface="Arial" panose="020B0604020202020204" pitchFamily="34" charset="0"/>
                        </a:rPr>
                        <a:t>96</a:t>
                      </a:r>
                    </a:p>
                  </a:txBody>
                  <a:tcPr marL="68580" marR="68580" marT="34290" marB="34290"/>
                </a:tc>
                <a:extLst>
                  <a:ext uri="{0D108BD9-81ED-4DB2-BD59-A6C34878D82A}">
                    <a16:rowId xmlns:a16="http://schemas.microsoft.com/office/drawing/2014/main" val="2271538343"/>
                  </a:ext>
                </a:extLst>
              </a:tr>
              <a:tr h="346075">
                <a:tc>
                  <a:txBody>
                    <a:bodyPr/>
                    <a:lstStyle/>
                    <a:p>
                      <a:r>
                        <a:rPr lang="en-GB" sz="1800" dirty="0">
                          <a:latin typeface="Arial" panose="020B0604020202020204" pitchFamily="34" charset="0"/>
                          <a:cs typeface="Arial" panose="020B0604020202020204" pitchFamily="34" charset="0"/>
                        </a:rPr>
                        <a:t>ACE-inhibitor or ARB at screening</a:t>
                      </a:r>
                      <a:endParaRPr lang="en-GB" sz="1800" baseline="300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1800" dirty="0">
                          <a:latin typeface="Arial" panose="020B0604020202020204" pitchFamily="34" charset="0"/>
                          <a:cs typeface="Arial" panose="020B0604020202020204" pitchFamily="34" charset="0"/>
                        </a:rPr>
                        <a:t>87</a:t>
                      </a:r>
                    </a:p>
                  </a:txBody>
                  <a:tcPr marL="68580" marR="68580" marT="34290" marB="34290"/>
                </a:tc>
                <a:tc>
                  <a:txBody>
                    <a:bodyPr/>
                    <a:lstStyle/>
                    <a:p>
                      <a:pPr algn="ctr"/>
                      <a:r>
                        <a:rPr lang="en-GB" sz="1800" dirty="0">
                          <a:latin typeface="Arial" panose="020B0604020202020204" pitchFamily="34" charset="0"/>
                          <a:cs typeface="Arial" panose="020B0604020202020204" pitchFamily="34" charset="0"/>
                        </a:rPr>
                        <a:t>86</a:t>
                      </a:r>
                    </a:p>
                  </a:txBody>
                  <a:tcPr marL="68580" marR="68580" marT="34290" marB="34290"/>
                </a:tc>
                <a:extLst>
                  <a:ext uri="{0D108BD9-81ED-4DB2-BD59-A6C34878D82A}">
                    <a16:rowId xmlns:a16="http://schemas.microsoft.com/office/drawing/2014/main" val="3364503352"/>
                  </a:ext>
                </a:extLst>
              </a:tr>
              <a:tr h="3460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dirty="0">
                          <a:latin typeface="Arial" panose="020B0604020202020204" pitchFamily="34" charset="0"/>
                          <a:cs typeface="Arial" panose="020B0604020202020204" pitchFamily="34" charset="0"/>
                        </a:rPr>
                        <a:t>Beta-blocker</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dirty="0">
                          <a:latin typeface="Arial" panose="020B0604020202020204" pitchFamily="34" charset="0"/>
                          <a:cs typeface="Arial" panose="020B0604020202020204" pitchFamily="34" charset="0"/>
                        </a:rPr>
                        <a:t>80</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dirty="0">
                          <a:latin typeface="Arial" panose="020B0604020202020204" pitchFamily="34" charset="0"/>
                          <a:cs typeface="Arial" panose="020B0604020202020204" pitchFamily="34" charset="0"/>
                        </a:rPr>
                        <a:t>79</a:t>
                      </a:r>
                    </a:p>
                  </a:txBody>
                  <a:tcPr marL="68580" marR="68580" marT="34290" marB="34290"/>
                </a:tc>
                <a:extLst>
                  <a:ext uri="{0D108BD9-81ED-4DB2-BD59-A6C34878D82A}">
                    <a16:rowId xmlns:a16="http://schemas.microsoft.com/office/drawing/2014/main" val="2654025050"/>
                  </a:ext>
                </a:extLst>
              </a:tr>
              <a:tr h="346075">
                <a:tc>
                  <a:txBody>
                    <a:bodyPr/>
                    <a:lstStyle/>
                    <a:p>
                      <a:r>
                        <a:rPr lang="en-GB" sz="1800" dirty="0">
                          <a:latin typeface="Arial" panose="020B0604020202020204" pitchFamily="34" charset="0"/>
                          <a:cs typeface="Arial" panose="020B0604020202020204" pitchFamily="34" charset="0"/>
                        </a:rPr>
                        <a:t>MRA</a:t>
                      </a:r>
                    </a:p>
                  </a:txBody>
                  <a:tcPr marL="68580" marR="68580" marT="34290" marB="34290"/>
                </a:tc>
                <a:tc>
                  <a:txBody>
                    <a:bodyPr/>
                    <a:lstStyle/>
                    <a:p>
                      <a:pPr algn="ctr"/>
                      <a:r>
                        <a:rPr lang="en-GB" sz="1800" dirty="0">
                          <a:latin typeface="Arial" panose="020B0604020202020204" pitchFamily="34" charset="0"/>
                          <a:cs typeface="Arial" panose="020B0604020202020204" pitchFamily="34" charset="0"/>
                        </a:rPr>
                        <a:t>24</a:t>
                      </a:r>
                    </a:p>
                  </a:txBody>
                  <a:tcPr marL="68580" marR="68580" marT="34290" marB="34290"/>
                </a:tc>
                <a:tc>
                  <a:txBody>
                    <a:bodyPr/>
                    <a:lstStyle/>
                    <a:p>
                      <a:pPr algn="ctr"/>
                      <a:r>
                        <a:rPr lang="en-GB" sz="1800" dirty="0">
                          <a:latin typeface="Arial" panose="020B0604020202020204" pitchFamily="34" charset="0"/>
                          <a:cs typeface="Arial" panose="020B0604020202020204" pitchFamily="34" charset="0"/>
                        </a:rPr>
                        <a:t>28</a:t>
                      </a:r>
                    </a:p>
                  </a:txBody>
                  <a:tcPr marL="68580" marR="68580" marT="34290" marB="34290"/>
                </a:tc>
                <a:extLst>
                  <a:ext uri="{0D108BD9-81ED-4DB2-BD59-A6C34878D82A}">
                    <a16:rowId xmlns:a16="http://schemas.microsoft.com/office/drawing/2014/main" val="4191848827"/>
                  </a:ext>
                </a:extLst>
              </a:tr>
              <a:tr h="3460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dirty="0">
                          <a:latin typeface="Arial" panose="020B0604020202020204" pitchFamily="34" charset="0"/>
                          <a:cs typeface="Arial" panose="020B0604020202020204" pitchFamily="34" charset="0"/>
                        </a:rPr>
                        <a:t>Calcium channel blocker</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dirty="0">
                          <a:latin typeface="Arial" panose="020B0604020202020204" pitchFamily="34" charset="0"/>
                          <a:cs typeface="Arial" panose="020B0604020202020204" pitchFamily="34" charset="0"/>
                        </a:rPr>
                        <a:t>35</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dirty="0">
                          <a:latin typeface="Arial" panose="020B0604020202020204" pitchFamily="34" charset="0"/>
                          <a:cs typeface="Arial" panose="020B0604020202020204" pitchFamily="34" charset="0"/>
                        </a:rPr>
                        <a:t>34</a:t>
                      </a:r>
                    </a:p>
                  </a:txBody>
                  <a:tcPr marL="68580" marR="68580" marT="34290" marB="34290"/>
                </a:tc>
                <a:extLst>
                  <a:ext uri="{0D108BD9-81ED-4DB2-BD59-A6C34878D82A}">
                    <a16:rowId xmlns:a16="http://schemas.microsoft.com/office/drawing/2014/main" val="3570457682"/>
                  </a:ext>
                </a:extLst>
              </a:tr>
              <a:tr h="3460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r>
                        <a:rPr lang="en-GB" sz="1800" dirty="0">
                          <a:latin typeface="Arial" panose="020B0604020202020204" pitchFamily="34" charset="0"/>
                          <a:cs typeface="Arial" panose="020B0604020202020204" pitchFamily="34" charset="0"/>
                        </a:rPr>
                        <a:t>Digoxin</a:t>
                      </a: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dirty="0">
                          <a:latin typeface="Arial" panose="020B0604020202020204" pitchFamily="34" charset="0"/>
                          <a:cs typeface="Arial" panose="020B0604020202020204" pitchFamily="34" charset="0"/>
                        </a:rPr>
                        <a:t>10</a:t>
                      </a:r>
                      <a:endParaRPr lang="en-GB" sz="1800" baseline="0" dirty="0">
                        <a:latin typeface="Arial" panose="020B0604020202020204" pitchFamily="34" charset="0"/>
                        <a:cs typeface="Arial" panose="020B0604020202020204" pitchFamily="34" charset="0"/>
                      </a:endParaRPr>
                    </a:p>
                  </a:txBody>
                  <a:tcPr marL="68580" marR="68580" marT="34290" marB="34290"/>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800" dirty="0">
                          <a:latin typeface="Arial" panose="020B0604020202020204" pitchFamily="34" charset="0"/>
                          <a:cs typeface="Arial" panose="020B0604020202020204" pitchFamily="34" charset="0"/>
                        </a:rPr>
                        <a:t>9</a:t>
                      </a:r>
                      <a:endParaRPr lang="en-GB" sz="1800" baseline="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740954116"/>
                  </a:ext>
                </a:extLst>
              </a:tr>
            </a:tbl>
          </a:graphicData>
        </a:graphic>
      </p:graphicFrame>
    </p:spTree>
    <p:extLst>
      <p:ext uri="{BB962C8B-B14F-4D97-AF65-F5344CB8AC3E}">
        <p14:creationId xmlns:p14="http://schemas.microsoft.com/office/powerpoint/2010/main" val="402154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6DC9D6-08BB-47C5-8C6D-C7AB2EC094A0}"/>
              </a:ext>
            </a:extLst>
          </p:cNvPr>
          <p:cNvSpPr txBox="1"/>
          <p:nvPr/>
        </p:nvSpPr>
        <p:spPr>
          <a:xfrm>
            <a:off x="17748" y="2187029"/>
            <a:ext cx="9108504" cy="769441"/>
          </a:xfrm>
          <a:prstGeom prst="rect">
            <a:avLst/>
          </a:prstGeom>
          <a:noFill/>
        </p:spPr>
        <p:txBody>
          <a:bodyPr wrap="square"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Primary outcome</a:t>
            </a:r>
          </a:p>
        </p:txBody>
      </p:sp>
    </p:spTree>
    <p:extLst>
      <p:ext uri="{BB962C8B-B14F-4D97-AF65-F5344CB8AC3E}">
        <p14:creationId xmlns:p14="http://schemas.microsoft.com/office/powerpoint/2010/main" val="24777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AB8E2FC-97C8-B44E-82BC-828171BA4238}"/>
              </a:ext>
            </a:extLst>
          </p:cNvPr>
          <p:cNvPicPr>
            <a:picLocks/>
          </p:cNvPicPr>
          <p:nvPr/>
        </p:nvPicPr>
        <p:blipFill rotWithShape="1">
          <a:blip r:embed="rId2"/>
          <a:srcRect l="2067" t="2302" r="2720" b="5484"/>
          <a:stretch/>
        </p:blipFill>
        <p:spPr>
          <a:xfrm>
            <a:off x="4571381" y="1649729"/>
            <a:ext cx="4421735" cy="3435157"/>
          </a:xfrm>
          <a:prstGeom prst="rect">
            <a:avLst/>
          </a:prstGeom>
        </p:spPr>
      </p:pic>
      <p:sp>
        <p:nvSpPr>
          <p:cNvPr id="6" name="Rectangle 5">
            <a:extLst>
              <a:ext uri="{FF2B5EF4-FFF2-40B4-BE49-F238E27FC236}">
                <a16:creationId xmlns:a16="http://schemas.microsoft.com/office/drawing/2014/main" id="{DB83D613-EA20-9845-B374-51DE8219C8C3}"/>
              </a:ext>
            </a:extLst>
          </p:cNvPr>
          <p:cNvSpPr/>
          <p:nvPr/>
        </p:nvSpPr>
        <p:spPr>
          <a:xfrm>
            <a:off x="0" y="-10481"/>
            <a:ext cx="9144000" cy="646331"/>
          </a:xfrm>
          <a:prstGeom prst="rect">
            <a:avLst/>
          </a:prstGeom>
        </p:spPr>
        <p:txBody>
          <a:bodyPr wrap="square">
            <a:spAutoFit/>
          </a:bodyPr>
          <a:lstStyle/>
          <a:p>
            <a:pPr algn="ctr" defTabSz="514313">
              <a:defRPr/>
            </a:pPr>
            <a:r>
              <a:rPr lang="en-GB" sz="3600" b="1" dirty="0">
                <a:solidFill>
                  <a:srgbClr val="006699"/>
                </a:solidFill>
                <a:latin typeface="Arial" panose="020B0604020202020204" pitchFamily="34" charset="0"/>
                <a:cs typeface="Arial" panose="020B0604020202020204" pitchFamily="34" charset="0"/>
              </a:rPr>
              <a:t>Total HF hospitalizations and CV death</a:t>
            </a:r>
          </a:p>
        </p:txBody>
      </p:sp>
      <p:grpSp>
        <p:nvGrpSpPr>
          <p:cNvPr id="16" name="Group 15">
            <a:extLst>
              <a:ext uri="{FF2B5EF4-FFF2-40B4-BE49-F238E27FC236}">
                <a16:creationId xmlns:a16="http://schemas.microsoft.com/office/drawing/2014/main" id="{ACB0B106-DAB0-3F42-9563-4AE92D41EEEF}"/>
              </a:ext>
            </a:extLst>
          </p:cNvPr>
          <p:cNvGrpSpPr/>
          <p:nvPr/>
        </p:nvGrpSpPr>
        <p:grpSpPr>
          <a:xfrm>
            <a:off x="150884" y="1597343"/>
            <a:ext cx="4314220" cy="3435157"/>
            <a:chOff x="874680" y="2393111"/>
            <a:chExt cx="3789949" cy="2681923"/>
          </a:xfrm>
        </p:grpSpPr>
        <p:pic>
          <p:nvPicPr>
            <p:cNvPr id="5" name="Picture 4">
              <a:extLst>
                <a:ext uri="{FF2B5EF4-FFF2-40B4-BE49-F238E27FC236}">
                  <a16:creationId xmlns:a16="http://schemas.microsoft.com/office/drawing/2014/main" id="{0749341C-D724-9D49-8D53-3D533749B54D}"/>
                </a:ext>
              </a:extLst>
            </p:cNvPr>
            <p:cNvPicPr>
              <a:picLocks noChangeAspect="1"/>
            </p:cNvPicPr>
            <p:nvPr/>
          </p:nvPicPr>
          <p:blipFill rotWithShape="1">
            <a:blip r:embed="rId3"/>
            <a:srcRect l="2076" t="1884" r="2498" b="2443"/>
            <a:stretch/>
          </p:blipFill>
          <p:spPr>
            <a:xfrm>
              <a:off x="874680" y="2393111"/>
              <a:ext cx="3789949" cy="2681923"/>
            </a:xfrm>
            <a:prstGeom prst="rect">
              <a:avLst/>
            </a:prstGeom>
          </p:spPr>
        </p:pic>
        <p:sp>
          <p:nvSpPr>
            <p:cNvPr id="7" name="Rectangle 6">
              <a:extLst>
                <a:ext uri="{FF2B5EF4-FFF2-40B4-BE49-F238E27FC236}">
                  <a16:creationId xmlns:a16="http://schemas.microsoft.com/office/drawing/2014/main" id="{BB19809A-CD65-5C4C-8214-1F2E87F03A20}"/>
                </a:ext>
              </a:extLst>
            </p:cNvPr>
            <p:cNvSpPr/>
            <p:nvPr/>
          </p:nvSpPr>
          <p:spPr>
            <a:xfrm>
              <a:off x="2214079" y="3553901"/>
              <a:ext cx="1325955" cy="338554"/>
            </a:xfrm>
            <a:prstGeom prst="rect">
              <a:avLst/>
            </a:prstGeom>
          </p:spPr>
          <p:txBody>
            <a:bodyPr wrap="square">
              <a:spAutoFit/>
            </a:bodyPr>
            <a:lstStyle/>
            <a:p>
              <a:pPr defTabSz="514337"/>
              <a:r>
                <a:rPr lang="en-GB" sz="1600" b="1" dirty="0">
                  <a:solidFill>
                    <a:srgbClr val="C00000"/>
                  </a:solidFill>
                  <a:latin typeface="Arial" panose="020B0604020202020204" pitchFamily="34" charset="0"/>
                  <a:cs typeface="Arial" panose="020B0604020202020204" pitchFamily="34" charset="0"/>
                </a:rPr>
                <a:t>Valsartan</a:t>
              </a:r>
            </a:p>
          </p:txBody>
        </p:sp>
        <p:sp>
          <p:nvSpPr>
            <p:cNvPr id="8" name="Rectangle 7">
              <a:extLst>
                <a:ext uri="{FF2B5EF4-FFF2-40B4-BE49-F238E27FC236}">
                  <a16:creationId xmlns:a16="http://schemas.microsoft.com/office/drawing/2014/main" id="{E39930FA-655E-654B-A9AA-A2F735682E90}"/>
                </a:ext>
              </a:extLst>
            </p:cNvPr>
            <p:cNvSpPr/>
            <p:nvPr/>
          </p:nvSpPr>
          <p:spPr>
            <a:xfrm>
              <a:off x="3391574" y="3975914"/>
              <a:ext cx="1078197" cy="338554"/>
            </a:xfrm>
            <a:prstGeom prst="rect">
              <a:avLst/>
            </a:prstGeom>
          </p:spPr>
          <p:txBody>
            <a:bodyPr wrap="square">
              <a:spAutoFit/>
            </a:bodyPr>
            <a:lstStyle/>
            <a:p>
              <a:pPr defTabSz="514337"/>
              <a:r>
                <a:rPr lang="en-GB" sz="1600" b="1" dirty="0">
                  <a:solidFill>
                    <a:srgbClr val="006699"/>
                  </a:solidFill>
                  <a:latin typeface="Arial" panose="020B0604020202020204" pitchFamily="34" charset="0"/>
                  <a:cs typeface="Arial" panose="020B0604020202020204" pitchFamily="34" charset="0"/>
                </a:rPr>
                <a:t>Sac/val</a:t>
              </a:r>
            </a:p>
          </p:txBody>
        </p:sp>
      </p:grpSp>
      <p:sp>
        <p:nvSpPr>
          <p:cNvPr id="9" name="TextBox 8">
            <a:extLst>
              <a:ext uri="{FF2B5EF4-FFF2-40B4-BE49-F238E27FC236}">
                <a16:creationId xmlns:a16="http://schemas.microsoft.com/office/drawing/2014/main" id="{FA71D0CE-77D2-AC4D-B7A6-16ACE2638F98}"/>
              </a:ext>
            </a:extLst>
          </p:cNvPr>
          <p:cNvSpPr txBox="1"/>
          <p:nvPr/>
        </p:nvSpPr>
        <p:spPr>
          <a:xfrm>
            <a:off x="0" y="560074"/>
            <a:ext cx="9144000" cy="523220"/>
          </a:xfrm>
          <a:prstGeom prst="rect">
            <a:avLst/>
          </a:prstGeom>
          <a:noFill/>
        </p:spPr>
        <p:txBody>
          <a:bodyPr wrap="square" rtlCol="0">
            <a:spAutoFit/>
          </a:bodyPr>
          <a:lstStyle/>
          <a:p>
            <a:pPr algn="ctr" defTabSz="685649"/>
            <a:r>
              <a:rPr lang="en-GB" sz="2800" dirty="0">
                <a:solidFill>
                  <a:srgbClr val="006699"/>
                </a:solidFill>
                <a:latin typeface="Arial" panose="020B0604020202020204" pitchFamily="34" charset="0"/>
                <a:cs typeface="Arial" panose="020B0604020202020204" pitchFamily="34" charset="0"/>
              </a:rPr>
              <a:t>Including first and repeat hospitalizations</a:t>
            </a:r>
          </a:p>
        </p:txBody>
      </p:sp>
      <p:sp>
        <p:nvSpPr>
          <p:cNvPr id="11" name="Rectangle 10">
            <a:extLst>
              <a:ext uri="{FF2B5EF4-FFF2-40B4-BE49-F238E27FC236}">
                <a16:creationId xmlns:a16="http://schemas.microsoft.com/office/drawing/2014/main" id="{0EAAB278-EECB-C64B-B8FE-7DC2663FBA7F}"/>
              </a:ext>
            </a:extLst>
          </p:cNvPr>
          <p:cNvSpPr/>
          <p:nvPr/>
        </p:nvSpPr>
        <p:spPr>
          <a:xfrm>
            <a:off x="6142480" y="3145644"/>
            <a:ext cx="1325955" cy="338554"/>
          </a:xfrm>
          <a:prstGeom prst="rect">
            <a:avLst/>
          </a:prstGeom>
        </p:spPr>
        <p:txBody>
          <a:bodyPr wrap="square">
            <a:spAutoFit/>
          </a:bodyPr>
          <a:lstStyle/>
          <a:p>
            <a:pPr defTabSz="514337"/>
            <a:r>
              <a:rPr lang="en-GB" sz="1600" b="1" dirty="0">
                <a:solidFill>
                  <a:srgbClr val="C00000"/>
                </a:solidFill>
                <a:latin typeface="Arial" panose="020B0604020202020204" pitchFamily="34" charset="0"/>
                <a:cs typeface="Arial" panose="020B0604020202020204" pitchFamily="34" charset="0"/>
              </a:rPr>
              <a:t>Valsartan</a:t>
            </a:r>
          </a:p>
        </p:txBody>
      </p:sp>
      <p:sp>
        <p:nvSpPr>
          <p:cNvPr id="12" name="Rectangle 11">
            <a:extLst>
              <a:ext uri="{FF2B5EF4-FFF2-40B4-BE49-F238E27FC236}">
                <a16:creationId xmlns:a16="http://schemas.microsoft.com/office/drawing/2014/main" id="{F65DDDFA-D231-414E-90CC-226EE5AFCCAF}"/>
              </a:ext>
            </a:extLst>
          </p:cNvPr>
          <p:cNvSpPr/>
          <p:nvPr/>
        </p:nvSpPr>
        <p:spPr>
          <a:xfrm>
            <a:off x="7069301" y="3586193"/>
            <a:ext cx="918443" cy="338554"/>
          </a:xfrm>
          <a:prstGeom prst="rect">
            <a:avLst/>
          </a:prstGeom>
        </p:spPr>
        <p:txBody>
          <a:bodyPr wrap="square">
            <a:spAutoFit/>
          </a:bodyPr>
          <a:lstStyle/>
          <a:p>
            <a:pPr defTabSz="514337"/>
            <a:r>
              <a:rPr lang="en-GB" sz="1600" b="1" dirty="0">
                <a:solidFill>
                  <a:srgbClr val="006699"/>
                </a:solidFill>
                <a:latin typeface="Arial" panose="020B0604020202020204" pitchFamily="34" charset="0"/>
                <a:cs typeface="Arial" panose="020B0604020202020204" pitchFamily="34" charset="0"/>
              </a:rPr>
              <a:t>Sac/val</a:t>
            </a:r>
          </a:p>
        </p:txBody>
      </p:sp>
      <p:sp>
        <p:nvSpPr>
          <p:cNvPr id="14" name="Rectangle 13">
            <a:extLst>
              <a:ext uri="{FF2B5EF4-FFF2-40B4-BE49-F238E27FC236}">
                <a16:creationId xmlns:a16="http://schemas.microsoft.com/office/drawing/2014/main" id="{B5888120-0874-1047-B8A4-0731C65851F3}"/>
              </a:ext>
            </a:extLst>
          </p:cNvPr>
          <p:cNvSpPr/>
          <p:nvPr/>
        </p:nvSpPr>
        <p:spPr>
          <a:xfrm>
            <a:off x="1037831" y="1182918"/>
            <a:ext cx="3082895" cy="1107996"/>
          </a:xfrm>
          <a:prstGeom prst="rect">
            <a:avLst/>
          </a:prstGeom>
        </p:spPr>
        <p:txBody>
          <a:bodyPr wrap="none">
            <a:spAutoFit/>
          </a:bodyPr>
          <a:lstStyle/>
          <a:p>
            <a:pPr algn="ctr" defTabSz="685800"/>
            <a:r>
              <a:rPr lang="en-GB" sz="2400" b="1" dirty="0">
                <a:solidFill>
                  <a:srgbClr val="006699"/>
                </a:solidFill>
                <a:latin typeface="Arial" panose="020B0604020202020204" pitchFamily="34" charset="0"/>
                <a:cs typeface="Arial" panose="020B0604020202020204" pitchFamily="34" charset="0"/>
              </a:rPr>
              <a:t>Women</a:t>
            </a:r>
          </a:p>
          <a:p>
            <a:pPr algn="ctr" defTabSz="685800"/>
            <a:r>
              <a:rPr lang="en-US" b="1" dirty="0">
                <a:solidFill>
                  <a:prstClr val="black"/>
                </a:solidFill>
                <a:latin typeface="Arial" panose="020B0604020202020204" pitchFamily="34" charset="0"/>
                <a:cs typeface="Arial" panose="020B0604020202020204" pitchFamily="34" charset="0"/>
              </a:rPr>
              <a:t>Rate Ratio 0.73 (0.59, 0.90)</a:t>
            </a:r>
          </a:p>
          <a:p>
            <a:pPr defTabSz="685800"/>
            <a:endParaRPr lang="en-US" sz="2400" dirty="0">
              <a:solidFill>
                <a:prstClr val="black"/>
              </a:solidFill>
              <a:latin typeface="Calibri" panose="020F0502020204030204"/>
            </a:endParaRPr>
          </a:p>
        </p:txBody>
      </p:sp>
      <p:sp>
        <p:nvSpPr>
          <p:cNvPr id="15" name="Rectangle 14">
            <a:extLst>
              <a:ext uri="{FF2B5EF4-FFF2-40B4-BE49-F238E27FC236}">
                <a16:creationId xmlns:a16="http://schemas.microsoft.com/office/drawing/2014/main" id="{7E5B3879-0CBF-6946-B118-D734DBC79B0F}"/>
              </a:ext>
            </a:extLst>
          </p:cNvPr>
          <p:cNvSpPr/>
          <p:nvPr/>
        </p:nvSpPr>
        <p:spPr>
          <a:xfrm>
            <a:off x="5527853" y="1182918"/>
            <a:ext cx="3082895" cy="1107996"/>
          </a:xfrm>
          <a:prstGeom prst="rect">
            <a:avLst/>
          </a:prstGeom>
        </p:spPr>
        <p:txBody>
          <a:bodyPr wrap="none">
            <a:spAutoFit/>
          </a:bodyPr>
          <a:lstStyle/>
          <a:p>
            <a:pPr algn="ctr" defTabSz="685800"/>
            <a:r>
              <a:rPr lang="en-GB" sz="2400" b="1" dirty="0">
                <a:solidFill>
                  <a:srgbClr val="006699"/>
                </a:solidFill>
                <a:latin typeface="Arial" panose="020B0604020202020204" pitchFamily="34" charset="0"/>
                <a:cs typeface="Arial" panose="020B0604020202020204" pitchFamily="34" charset="0"/>
              </a:rPr>
              <a:t>Men</a:t>
            </a:r>
          </a:p>
          <a:p>
            <a:pPr defTabSz="685800"/>
            <a:r>
              <a:rPr lang="en-US" b="1" dirty="0">
                <a:solidFill>
                  <a:prstClr val="black"/>
                </a:solidFill>
                <a:latin typeface="Arial" panose="020B0604020202020204" pitchFamily="34" charset="0"/>
                <a:cs typeface="Arial" panose="020B0604020202020204" pitchFamily="34" charset="0"/>
              </a:rPr>
              <a:t>Rate Ratio 1.03 (0.84, 1.25)</a:t>
            </a:r>
          </a:p>
          <a:p>
            <a:pPr defTabSz="685800"/>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208988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46E161-2701-C847-9D94-6F4AF724E021}"/>
              </a:ext>
            </a:extLst>
          </p:cNvPr>
          <p:cNvPicPr>
            <a:picLocks/>
          </p:cNvPicPr>
          <p:nvPr/>
        </p:nvPicPr>
        <p:blipFill rotWithShape="1">
          <a:blip r:embed="rId2"/>
          <a:srcRect l="1872" t="2610" r="1658" b="2665"/>
          <a:stretch/>
        </p:blipFill>
        <p:spPr>
          <a:xfrm>
            <a:off x="4549811" y="1576574"/>
            <a:ext cx="4320000" cy="3464654"/>
          </a:xfrm>
          <a:prstGeom prst="rect">
            <a:avLst/>
          </a:prstGeom>
        </p:spPr>
      </p:pic>
      <p:pic>
        <p:nvPicPr>
          <p:cNvPr id="3" name="Picture 2">
            <a:extLst>
              <a:ext uri="{FF2B5EF4-FFF2-40B4-BE49-F238E27FC236}">
                <a16:creationId xmlns:a16="http://schemas.microsoft.com/office/drawing/2014/main" id="{47411959-7AE5-0C44-802E-EF54C159CA06}"/>
              </a:ext>
            </a:extLst>
          </p:cNvPr>
          <p:cNvPicPr>
            <a:picLocks/>
          </p:cNvPicPr>
          <p:nvPr/>
        </p:nvPicPr>
        <p:blipFill rotWithShape="1">
          <a:blip r:embed="rId3"/>
          <a:srcRect l="1965" t="2372" r="1788" b="2904"/>
          <a:stretch/>
        </p:blipFill>
        <p:spPr>
          <a:xfrm>
            <a:off x="198412" y="1561438"/>
            <a:ext cx="4320000" cy="3464654"/>
          </a:xfrm>
          <a:prstGeom prst="rect">
            <a:avLst/>
          </a:prstGeom>
        </p:spPr>
      </p:pic>
      <p:sp>
        <p:nvSpPr>
          <p:cNvPr id="9" name="Title 3">
            <a:extLst>
              <a:ext uri="{FF2B5EF4-FFF2-40B4-BE49-F238E27FC236}">
                <a16:creationId xmlns:a16="http://schemas.microsoft.com/office/drawing/2014/main" id="{2ED1F4A9-62DF-4C03-9361-08453C2D15C0}"/>
              </a:ext>
            </a:extLst>
          </p:cNvPr>
          <p:cNvSpPr txBox="1">
            <a:spLocks/>
          </p:cNvSpPr>
          <p:nvPr/>
        </p:nvSpPr>
        <p:spPr>
          <a:xfrm>
            <a:off x="0" y="668544"/>
            <a:ext cx="9144000" cy="535349"/>
          </a:xfrm>
          <a:prstGeom prst="rect">
            <a:avLst/>
          </a:prstGeom>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marL="0" marR="0" lvl="0" indent="0" algn="ctr" defTabSz="685767"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Heart failure hospitalizations (first and repeat) </a:t>
            </a:r>
          </a:p>
        </p:txBody>
      </p:sp>
      <p:sp>
        <p:nvSpPr>
          <p:cNvPr id="12" name="Title 3">
            <a:extLst>
              <a:ext uri="{FF2B5EF4-FFF2-40B4-BE49-F238E27FC236}">
                <a16:creationId xmlns:a16="http://schemas.microsoft.com/office/drawing/2014/main" id="{AD0600C3-6C5D-45DC-870D-073EBB97F0AD}"/>
              </a:ext>
            </a:extLst>
          </p:cNvPr>
          <p:cNvSpPr txBox="1">
            <a:spLocks/>
          </p:cNvSpPr>
          <p:nvPr/>
        </p:nvSpPr>
        <p:spPr>
          <a:xfrm>
            <a:off x="-38111" y="37425"/>
            <a:ext cx="9175844" cy="642938"/>
          </a:xfrm>
          <a:prstGeom prst="rect">
            <a:avLst/>
          </a:prstGeom>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marL="0" marR="0" lvl="0" indent="0" algn="ctr" defTabSz="685767"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6699"/>
                </a:solidFill>
                <a:effectLst/>
                <a:uLnTx/>
                <a:uFillTx/>
                <a:latin typeface="Arial" panose="020B0604020202020204" pitchFamily="34" charset="0"/>
                <a:ea typeface="+mj-ea"/>
                <a:cs typeface="Arial" panose="020B0604020202020204" pitchFamily="34" charset="0"/>
              </a:rPr>
              <a:t>Components of primary outcome </a:t>
            </a:r>
          </a:p>
        </p:txBody>
      </p:sp>
      <p:sp>
        <p:nvSpPr>
          <p:cNvPr id="17" name="Rectangle 16">
            <a:extLst>
              <a:ext uri="{FF2B5EF4-FFF2-40B4-BE49-F238E27FC236}">
                <a16:creationId xmlns:a16="http://schemas.microsoft.com/office/drawing/2014/main" id="{0D774758-9B53-804D-BD26-C73BAB144990}"/>
              </a:ext>
            </a:extLst>
          </p:cNvPr>
          <p:cNvSpPr/>
          <p:nvPr/>
        </p:nvSpPr>
        <p:spPr>
          <a:xfrm>
            <a:off x="1543093" y="1176206"/>
            <a:ext cx="2339102" cy="738664"/>
          </a:xfrm>
          <a:prstGeom prst="rect">
            <a:avLst/>
          </a:prstGeom>
        </p:spPr>
        <p:txBody>
          <a:bodyPr wrap="none">
            <a:spAutoFit/>
          </a:bodyPr>
          <a:lstStyle/>
          <a:p>
            <a:pPr algn="ctr"/>
            <a:r>
              <a:rPr lang="en-GB" sz="2400" b="1" dirty="0">
                <a:solidFill>
                  <a:srgbClr val="006699"/>
                </a:solidFill>
                <a:latin typeface="Arial" panose="020B0604020202020204" pitchFamily="34" charset="0"/>
                <a:cs typeface="Arial" panose="020B0604020202020204" pitchFamily="34" charset="0"/>
              </a:rPr>
              <a:t>Women</a:t>
            </a:r>
          </a:p>
          <a:p>
            <a:pPr algn="ctr"/>
            <a:r>
              <a:rPr lang="en-GB" b="1" dirty="0">
                <a:solidFill>
                  <a:prstClr val="black"/>
                </a:solidFill>
                <a:latin typeface="Arial" panose="020B0604020202020204" pitchFamily="34" charset="0"/>
                <a:cs typeface="Arial" panose="020B0604020202020204" pitchFamily="34" charset="0"/>
              </a:rPr>
              <a:t>RR 0.67 (0.53, 0.85) </a:t>
            </a:r>
          </a:p>
        </p:txBody>
      </p:sp>
      <p:sp>
        <p:nvSpPr>
          <p:cNvPr id="18" name="Rectangle 17">
            <a:extLst>
              <a:ext uri="{FF2B5EF4-FFF2-40B4-BE49-F238E27FC236}">
                <a16:creationId xmlns:a16="http://schemas.microsoft.com/office/drawing/2014/main" id="{1DA374B6-9600-D449-93D7-C5DB0F557322}"/>
              </a:ext>
            </a:extLst>
          </p:cNvPr>
          <p:cNvSpPr/>
          <p:nvPr/>
        </p:nvSpPr>
        <p:spPr>
          <a:xfrm>
            <a:off x="5790773" y="1190050"/>
            <a:ext cx="2274982" cy="738664"/>
          </a:xfrm>
          <a:prstGeom prst="rect">
            <a:avLst/>
          </a:prstGeom>
        </p:spPr>
        <p:txBody>
          <a:bodyPr wrap="none">
            <a:spAutoFit/>
          </a:bodyPr>
          <a:lstStyle/>
          <a:p>
            <a:pPr algn="ctr"/>
            <a:r>
              <a:rPr lang="en-GB" sz="2400" b="1" dirty="0">
                <a:solidFill>
                  <a:srgbClr val="006699"/>
                </a:solidFill>
                <a:latin typeface="Arial" panose="020B0604020202020204" pitchFamily="34" charset="0"/>
                <a:cs typeface="Arial" panose="020B0604020202020204" pitchFamily="34" charset="0"/>
              </a:rPr>
              <a:t>Men</a:t>
            </a:r>
          </a:p>
          <a:p>
            <a:pPr algn="ctr"/>
            <a:r>
              <a:rPr lang="en-GB" b="1" dirty="0">
                <a:solidFill>
                  <a:prstClr val="black"/>
                </a:solidFill>
                <a:latin typeface="Arial" panose="020B0604020202020204" pitchFamily="34" charset="0"/>
                <a:cs typeface="Arial" panose="020B0604020202020204" pitchFamily="34" charset="0"/>
              </a:rPr>
              <a:t>RR 1.07 (0.85, 1.34)</a:t>
            </a:r>
          </a:p>
        </p:txBody>
      </p:sp>
      <p:sp>
        <p:nvSpPr>
          <p:cNvPr id="14" name="Rectangle 13">
            <a:extLst>
              <a:ext uri="{FF2B5EF4-FFF2-40B4-BE49-F238E27FC236}">
                <a16:creationId xmlns:a16="http://schemas.microsoft.com/office/drawing/2014/main" id="{69244154-B42B-4910-BCC3-C14D89345003}"/>
              </a:ext>
            </a:extLst>
          </p:cNvPr>
          <p:cNvSpPr/>
          <p:nvPr/>
        </p:nvSpPr>
        <p:spPr>
          <a:xfrm>
            <a:off x="2050964" y="3102581"/>
            <a:ext cx="1168399" cy="338554"/>
          </a:xfrm>
          <a:prstGeom prst="rect">
            <a:avLst/>
          </a:prstGeom>
        </p:spPr>
        <p:txBody>
          <a:bodyPr wrap="square">
            <a:spAutoFit/>
          </a:bodyPr>
          <a:lstStyle/>
          <a:p>
            <a:pPr algn="ctr" defTabSz="514337"/>
            <a:r>
              <a:rPr lang="en-GB" sz="1600" b="1" dirty="0">
                <a:solidFill>
                  <a:srgbClr val="C00000"/>
                </a:solidFill>
                <a:latin typeface="Arial" panose="020B0604020202020204" pitchFamily="34" charset="0"/>
                <a:cs typeface="Arial" panose="020B0604020202020204" pitchFamily="34" charset="0"/>
              </a:rPr>
              <a:t>Valsartan</a:t>
            </a:r>
          </a:p>
        </p:txBody>
      </p:sp>
      <p:sp>
        <p:nvSpPr>
          <p:cNvPr id="19" name="Rectangle 18">
            <a:extLst>
              <a:ext uri="{FF2B5EF4-FFF2-40B4-BE49-F238E27FC236}">
                <a16:creationId xmlns:a16="http://schemas.microsoft.com/office/drawing/2014/main" id="{8113EED9-A943-40D3-B604-8AC74DA79979}"/>
              </a:ext>
            </a:extLst>
          </p:cNvPr>
          <p:cNvSpPr/>
          <p:nvPr/>
        </p:nvSpPr>
        <p:spPr>
          <a:xfrm>
            <a:off x="3219363" y="3798017"/>
            <a:ext cx="1016658" cy="338554"/>
          </a:xfrm>
          <a:prstGeom prst="rect">
            <a:avLst/>
          </a:prstGeom>
        </p:spPr>
        <p:txBody>
          <a:bodyPr wrap="square">
            <a:spAutoFit/>
          </a:bodyPr>
          <a:lstStyle/>
          <a:p>
            <a:pPr defTabSz="514337"/>
            <a:r>
              <a:rPr lang="en-GB" sz="1600" b="1" dirty="0">
                <a:solidFill>
                  <a:srgbClr val="006699"/>
                </a:solidFill>
                <a:latin typeface="Arial" panose="020B0604020202020204" pitchFamily="34" charset="0"/>
                <a:cs typeface="Arial" panose="020B0604020202020204" pitchFamily="34" charset="0"/>
              </a:rPr>
              <a:t>Sac/val</a:t>
            </a:r>
          </a:p>
        </p:txBody>
      </p:sp>
      <p:sp>
        <p:nvSpPr>
          <p:cNvPr id="24" name="Rectangle 23">
            <a:extLst>
              <a:ext uri="{FF2B5EF4-FFF2-40B4-BE49-F238E27FC236}">
                <a16:creationId xmlns:a16="http://schemas.microsoft.com/office/drawing/2014/main" id="{05CD7246-73F1-4EB7-A01A-09AC355E7C2B}"/>
              </a:ext>
            </a:extLst>
          </p:cNvPr>
          <p:cNvSpPr/>
          <p:nvPr/>
        </p:nvSpPr>
        <p:spPr>
          <a:xfrm>
            <a:off x="5918450" y="3331083"/>
            <a:ext cx="1174586" cy="338554"/>
          </a:xfrm>
          <a:prstGeom prst="rect">
            <a:avLst/>
          </a:prstGeom>
        </p:spPr>
        <p:txBody>
          <a:bodyPr wrap="square">
            <a:spAutoFit/>
          </a:bodyPr>
          <a:lstStyle/>
          <a:p>
            <a:pPr algn="ctr" defTabSz="514337"/>
            <a:r>
              <a:rPr lang="en-GB" sz="1600" b="1" dirty="0">
                <a:solidFill>
                  <a:srgbClr val="C00000"/>
                </a:solidFill>
                <a:latin typeface="Arial" panose="020B0604020202020204" pitchFamily="34" charset="0"/>
                <a:cs typeface="Arial" panose="020B0604020202020204" pitchFamily="34" charset="0"/>
              </a:rPr>
              <a:t>Valsartan</a:t>
            </a:r>
          </a:p>
        </p:txBody>
      </p:sp>
      <p:sp>
        <p:nvSpPr>
          <p:cNvPr id="25" name="Rectangle 24">
            <a:extLst>
              <a:ext uri="{FF2B5EF4-FFF2-40B4-BE49-F238E27FC236}">
                <a16:creationId xmlns:a16="http://schemas.microsoft.com/office/drawing/2014/main" id="{022AEA6B-2839-4EA4-9912-5F965DA14006}"/>
              </a:ext>
            </a:extLst>
          </p:cNvPr>
          <p:cNvSpPr/>
          <p:nvPr/>
        </p:nvSpPr>
        <p:spPr>
          <a:xfrm>
            <a:off x="6797750" y="3835723"/>
            <a:ext cx="918443" cy="338554"/>
          </a:xfrm>
          <a:prstGeom prst="rect">
            <a:avLst/>
          </a:prstGeom>
        </p:spPr>
        <p:txBody>
          <a:bodyPr wrap="square">
            <a:spAutoFit/>
          </a:bodyPr>
          <a:lstStyle/>
          <a:p>
            <a:pPr defTabSz="514337"/>
            <a:r>
              <a:rPr lang="en-GB" sz="1600" b="1" dirty="0">
                <a:solidFill>
                  <a:srgbClr val="006699"/>
                </a:solidFill>
                <a:latin typeface="Arial" panose="020B0604020202020204" pitchFamily="34" charset="0"/>
                <a:cs typeface="Arial" panose="020B0604020202020204" pitchFamily="34" charset="0"/>
              </a:rPr>
              <a:t>Sac/val</a:t>
            </a:r>
          </a:p>
        </p:txBody>
      </p:sp>
    </p:spTree>
    <p:extLst>
      <p:ext uri="{BB962C8B-B14F-4D97-AF65-F5344CB8AC3E}">
        <p14:creationId xmlns:p14="http://schemas.microsoft.com/office/powerpoint/2010/main" val="22465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39868E-0F54-3A4B-B986-1075824D3B0F}"/>
              </a:ext>
            </a:extLst>
          </p:cNvPr>
          <p:cNvPicPr>
            <a:picLocks noChangeAspect="1"/>
          </p:cNvPicPr>
          <p:nvPr/>
        </p:nvPicPr>
        <p:blipFill rotWithShape="1">
          <a:blip r:embed="rId2"/>
          <a:srcRect l="2447" t="2414" r="1748" b="7095"/>
          <a:stretch/>
        </p:blipFill>
        <p:spPr>
          <a:xfrm>
            <a:off x="4647995" y="2015499"/>
            <a:ext cx="4297294" cy="2952000"/>
          </a:xfrm>
          <a:prstGeom prst="rect">
            <a:avLst/>
          </a:prstGeom>
        </p:spPr>
      </p:pic>
      <p:pic>
        <p:nvPicPr>
          <p:cNvPr id="11" name="Picture 10">
            <a:extLst>
              <a:ext uri="{FF2B5EF4-FFF2-40B4-BE49-F238E27FC236}">
                <a16:creationId xmlns:a16="http://schemas.microsoft.com/office/drawing/2014/main" id="{43C90C28-DD83-E44E-A84F-5F07323628D3}"/>
              </a:ext>
            </a:extLst>
          </p:cNvPr>
          <p:cNvPicPr>
            <a:picLocks noChangeAspect="1"/>
          </p:cNvPicPr>
          <p:nvPr/>
        </p:nvPicPr>
        <p:blipFill rotWithShape="1">
          <a:blip r:embed="rId3"/>
          <a:srcRect l="2098" t="2957" r="1748" b="6972"/>
          <a:stretch/>
        </p:blipFill>
        <p:spPr>
          <a:xfrm>
            <a:off x="74694" y="2015499"/>
            <a:ext cx="4320000" cy="2943112"/>
          </a:xfrm>
          <a:prstGeom prst="rect">
            <a:avLst/>
          </a:prstGeom>
        </p:spPr>
      </p:pic>
      <p:sp>
        <p:nvSpPr>
          <p:cNvPr id="6" name="Title 3">
            <a:extLst>
              <a:ext uri="{FF2B5EF4-FFF2-40B4-BE49-F238E27FC236}">
                <a16:creationId xmlns:a16="http://schemas.microsoft.com/office/drawing/2014/main" id="{704AC420-B396-4B43-91F5-F0BF49815180}"/>
              </a:ext>
            </a:extLst>
          </p:cNvPr>
          <p:cNvSpPr txBox="1">
            <a:spLocks/>
          </p:cNvSpPr>
          <p:nvPr/>
        </p:nvSpPr>
        <p:spPr>
          <a:xfrm>
            <a:off x="2519772" y="691303"/>
            <a:ext cx="4104456" cy="642938"/>
          </a:xfrm>
          <a:prstGeom prst="rect">
            <a:avLst/>
          </a:prstGeom>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marL="0" marR="0" lvl="0" indent="0" algn="ctr" defTabSz="685767"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Cardiovascular death</a:t>
            </a:r>
          </a:p>
        </p:txBody>
      </p:sp>
      <p:sp>
        <p:nvSpPr>
          <p:cNvPr id="12" name="Title 3">
            <a:extLst>
              <a:ext uri="{FF2B5EF4-FFF2-40B4-BE49-F238E27FC236}">
                <a16:creationId xmlns:a16="http://schemas.microsoft.com/office/drawing/2014/main" id="{AD0600C3-6C5D-45DC-870D-073EBB97F0AD}"/>
              </a:ext>
            </a:extLst>
          </p:cNvPr>
          <p:cNvSpPr txBox="1">
            <a:spLocks/>
          </p:cNvSpPr>
          <p:nvPr/>
        </p:nvSpPr>
        <p:spPr>
          <a:xfrm>
            <a:off x="-1" y="28095"/>
            <a:ext cx="9137733" cy="642938"/>
          </a:xfrm>
          <a:prstGeom prst="rect">
            <a:avLst/>
          </a:prstGeom>
        </p:spPr>
        <p:txBody>
          <a:bodyPr lIns="91426" tIns="45713" rIns="91426" bIns="45713"/>
          <a:lstStyle>
            <a:lvl1pPr algn="ctr" defTabSz="914378" rtl="0" eaLnBrk="1" latinLnBrk="0" hangingPunct="1">
              <a:spcBef>
                <a:spcPct val="0"/>
              </a:spcBef>
              <a:buNone/>
              <a:defRPr sz="4400" kern="1200">
                <a:solidFill>
                  <a:schemeClr val="tx1"/>
                </a:solidFill>
                <a:latin typeface="+mj-lt"/>
                <a:ea typeface="+mj-ea"/>
                <a:cs typeface="+mj-cs"/>
              </a:defRPr>
            </a:lvl1pPr>
          </a:lstStyle>
          <a:p>
            <a:pPr marL="0" marR="0" lvl="0" indent="0" algn="ctr" defTabSz="685767"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6699"/>
                </a:solidFill>
                <a:effectLst/>
                <a:uLnTx/>
                <a:uFillTx/>
                <a:latin typeface="Arial" panose="020B0604020202020204" pitchFamily="34" charset="0"/>
                <a:ea typeface="+mj-ea"/>
                <a:cs typeface="Arial" panose="020B0604020202020204" pitchFamily="34" charset="0"/>
              </a:rPr>
              <a:t>Components of primary outcome </a:t>
            </a:r>
          </a:p>
        </p:txBody>
      </p:sp>
      <p:sp>
        <p:nvSpPr>
          <p:cNvPr id="17" name="Rectangle 16">
            <a:extLst>
              <a:ext uri="{FF2B5EF4-FFF2-40B4-BE49-F238E27FC236}">
                <a16:creationId xmlns:a16="http://schemas.microsoft.com/office/drawing/2014/main" id="{A50526AC-1862-B94D-9646-FDEDD86D35C3}"/>
              </a:ext>
            </a:extLst>
          </p:cNvPr>
          <p:cNvSpPr/>
          <p:nvPr/>
        </p:nvSpPr>
        <p:spPr>
          <a:xfrm>
            <a:off x="1624856" y="1307434"/>
            <a:ext cx="2274982" cy="1107996"/>
          </a:xfrm>
          <a:prstGeom prst="rect">
            <a:avLst/>
          </a:prstGeom>
        </p:spPr>
        <p:txBody>
          <a:bodyPr wrap="none">
            <a:spAutoFit/>
          </a:bodyPr>
          <a:lstStyle/>
          <a:p>
            <a:pPr algn="ctr"/>
            <a:r>
              <a:rPr lang="en-GB" sz="2400" b="1" dirty="0">
                <a:solidFill>
                  <a:srgbClr val="006699"/>
                </a:solidFill>
                <a:latin typeface="Arial" panose="020B0604020202020204" pitchFamily="34" charset="0"/>
                <a:cs typeface="Arial" panose="020B0604020202020204" pitchFamily="34" charset="0"/>
              </a:rPr>
              <a:t>Women</a:t>
            </a:r>
          </a:p>
          <a:p>
            <a:pPr algn="ctr"/>
            <a:r>
              <a:rPr lang="en-GB" b="1" dirty="0">
                <a:solidFill>
                  <a:prstClr val="black"/>
                </a:solidFill>
                <a:latin typeface="Arial" panose="020B0604020202020204" pitchFamily="34" charset="0"/>
                <a:cs typeface="Arial" panose="020B0604020202020204" pitchFamily="34" charset="0"/>
              </a:rPr>
              <a:t>HR 1.02 (0.76, 1.36)</a:t>
            </a:r>
          </a:p>
          <a:p>
            <a:pPr algn="ctr"/>
            <a:endParaRPr lang="en-US" sz="2400" dirty="0"/>
          </a:p>
        </p:txBody>
      </p:sp>
      <p:sp>
        <p:nvSpPr>
          <p:cNvPr id="22" name="Rectangle 21">
            <a:extLst>
              <a:ext uri="{FF2B5EF4-FFF2-40B4-BE49-F238E27FC236}">
                <a16:creationId xmlns:a16="http://schemas.microsoft.com/office/drawing/2014/main" id="{77F4E6E0-93ED-CC4C-8F2B-457217D5BADF}"/>
              </a:ext>
            </a:extLst>
          </p:cNvPr>
          <p:cNvSpPr/>
          <p:nvPr/>
        </p:nvSpPr>
        <p:spPr>
          <a:xfrm>
            <a:off x="5925342" y="1307434"/>
            <a:ext cx="2274982" cy="1107996"/>
          </a:xfrm>
          <a:prstGeom prst="rect">
            <a:avLst/>
          </a:prstGeom>
        </p:spPr>
        <p:txBody>
          <a:bodyPr wrap="none">
            <a:spAutoFit/>
          </a:bodyPr>
          <a:lstStyle/>
          <a:p>
            <a:pPr algn="ctr"/>
            <a:r>
              <a:rPr lang="en-GB" sz="2400" b="1" dirty="0">
                <a:solidFill>
                  <a:srgbClr val="006699"/>
                </a:solidFill>
                <a:latin typeface="Arial" panose="020B0604020202020204" pitchFamily="34" charset="0"/>
                <a:cs typeface="Arial" panose="020B0604020202020204" pitchFamily="34" charset="0"/>
              </a:rPr>
              <a:t>Men</a:t>
            </a:r>
          </a:p>
          <a:p>
            <a:pPr algn="ctr"/>
            <a:r>
              <a:rPr lang="en-GB" b="1" dirty="0">
                <a:solidFill>
                  <a:prstClr val="black"/>
                </a:solidFill>
                <a:latin typeface="Arial" panose="020B0604020202020204" pitchFamily="34" charset="0"/>
                <a:cs typeface="Arial" panose="020B0604020202020204" pitchFamily="34" charset="0"/>
              </a:rPr>
              <a:t>HR 0.90 (0.70, 1.17)</a:t>
            </a:r>
          </a:p>
          <a:p>
            <a:pPr algn="ctr"/>
            <a:endParaRPr lang="en-US" sz="2400" dirty="0"/>
          </a:p>
        </p:txBody>
      </p:sp>
      <p:sp>
        <p:nvSpPr>
          <p:cNvPr id="14" name="Rectangle 13">
            <a:extLst>
              <a:ext uri="{FF2B5EF4-FFF2-40B4-BE49-F238E27FC236}">
                <a16:creationId xmlns:a16="http://schemas.microsoft.com/office/drawing/2014/main" id="{CDC610D1-D546-4077-871F-2B1A258FCF3C}"/>
              </a:ext>
            </a:extLst>
          </p:cNvPr>
          <p:cNvSpPr/>
          <p:nvPr/>
        </p:nvSpPr>
        <p:spPr>
          <a:xfrm>
            <a:off x="1892703" y="3317778"/>
            <a:ext cx="1325955" cy="338554"/>
          </a:xfrm>
          <a:prstGeom prst="rect">
            <a:avLst/>
          </a:prstGeom>
        </p:spPr>
        <p:txBody>
          <a:bodyPr wrap="square">
            <a:spAutoFit/>
          </a:bodyPr>
          <a:lstStyle/>
          <a:p>
            <a:pPr defTabSz="514337"/>
            <a:r>
              <a:rPr lang="en-GB" sz="1600" b="1" dirty="0">
                <a:solidFill>
                  <a:srgbClr val="C00000"/>
                </a:solidFill>
                <a:latin typeface="Arial" panose="020B0604020202020204" pitchFamily="34" charset="0"/>
                <a:cs typeface="Arial" panose="020B0604020202020204" pitchFamily="34" charset="0"/>
              </a:rPr>
              <a:t>Valsartan</a:t>
            </a:r>
          </a:p>
        </p:txBody>
      </p:sp>
      <p:sp>
        <p:nvSpPr>
          <p:cNvPr id="18" name="Rectangle 17">
            <a:extLst>
              <a:ext uri="{FF2B5EF4-FFF2-40B4-BE49-F238E27FC236}">
                <a16:creationId xmlns:a16="http://schemas.microsoft.com/office/drawing/2014/main" id="{ED0628A3-0FAC-43DF-BB9F-CDE6F7DC2C80}"/>
              </a:ext>
            </a:extLst>
          </p:cNvPr>
          <p:cNvSpPr/>
          <p:nvPr/>
        </p:nvSpPr>
        <p:spPr>
          <a:xfrm>
            <a:off x="2880506" y="3759896"/>
            <a:ext cx="1175485" cy="338554"/>
          </a:xfrm>
          <a:prstGeom prst="rect">
            <a:avLst/>
          </a:prstGeom>
        </p:spPr>
        <p:txBody>
          <a:bodyPr wrap="square">
            <a:spAutoFit/>
          </a:bodyPr>
          <a:lstStyle/>
          <a:p>
            <a:pPr defTabSz="514337"/>
            <a:r>
              <a:rPr lang="en-GB" sz="1600" b="1" dirty="0">
                <a:solidFill>
                  <a:srgbClr val="006699"/>
                </a:solidFill>
                <a:latin typeface="Arial" panose="020B0604020202020204" pitchFamily="34" charset="0"/>
                <a:cs typeface="Arial" panose="020B0604020202020204" pitchFamily="34" charset="0"/>
              </a:rPr>
              <a:t>Sac/val</a:t>
            </a:r>
          </a:p>
        </p:txBody>
      </p:sp>
      <p:sp>
        <p:nvSpPr>
          <p:cNvPr id="19" name="Rectangle 18">
            <a:extLst>
              <a:ext uri="{FF2B5EF4-FFF2-40B4-BE49-F238E27FC236}">
                <a16:creationId xmlns:a16="http://schemas.microsoft.com/office/drawing/2014/main" id="{08D1963F-45EA-45BE-9671-8A371A93B379}"/>
              </a:ext>
            </a:extLst>
          </p:cNvPr>
          <p:cNvSpPr/>
          <p:nvPr/>
        </p:nvSpPr>
        <p:spPr>
          <a:xfrm>
            <a:off x="5925342" y="3276788"/>
            <a:ext cx="1325955" cy="338554"/>
          </a:xfrm>
          <a:prstGeom prst="rect">
            <a:avLst/>
          </a:prstGeom>
        </p:spPr>
        <p:txBody>
          <a:bodyPr wrap="square">
            <a:spAutoFit/>
          </a:bodyPr>
          <a:lstStyle/>
          <a:p>
            <a:pPr defTabSz="514337"/>
            <a:r>
              <a:rPr lang="en-GB" sz="1600" b="1" dirty="0">
                <a:solidFill>
                  <a:srgbClr val="C00000"/>
                </a:solidFill>
                <a:latin typeface="Arial" panose="020B0604020202020204" pitchFamily="34" charset="0"/>
                <a:cs typeface="Arial" panose="020B0604020202020204" pitchFamily="34" charset="0"/>
              </a:rPr>
              <a:t>Valsartan</a:t>
            </a:r>
          </a:p>
        </p:txBody>
      </p:sp>
      <p:sp>
        <p:nvSpPr>
          <p:cNvPr id="25" name="Rectangle 24">
            <a:extLst>
              <a:ext uri="{FF2B5EF4-FFF2-40B4-BE49-F238E27FC236}">
                <a16:creationId xmlns:a16="http://schemas.microsoft.com/office/drawing/2014/main" id="{1E49F5EA-AA16-4FAF-ACEC-AE4FE7904EDF}"/>
              </a:ext>
            </a:extLst>
          </p:cNvPr>
          <p:cNvSpPr/>
          <p:nvPr/>
        </p:nvSpPr>
        <p:spPr>
          <a:xfrm>
            <a:off x="6974910" y="3723514"/>
            <a:ext cx="918443" cy="338554"/>
          </a:xfrm>
          <a:prstGeom prst="rect">
            <a:avLst/>
          </a:prstGeom>
        </p:spPr>
        <p:txBody>
          <a:bodyPr wrap="square">
            <a:spAutoFit/>
          </a:bodyPr>
          <a:lstStyle/>
          <a:p>
            <a:pPr defTabSz="514337"/>
            <a:r>
              <a:rPr lang="en-GB" sz="1600" b="1" dirty="0">
                <a:solidFill>
                  <a:srgbClr val="006699"/>
                </a:solidFill>
                <a:latin typeface="Arial" panose="020B0604020202020204" pitchFamily="34" charset="0"/>
                <a:cs typeface="Arial" panose="020B0604020202020204" pitchFamily="34" charset="0"/>
              </a:rPr>
              <a:t>Sac/val</a:t>
            </a:r>
          </a:p>
        </p:txBody>
      </p:sp>
    </p:spTree>
    <p:extLst>
      <p:ext uri="{BB962C8B-B14F-4D97-AF65-F5344CB8AC3E}">
        <p14:creationId xmlns:p14="http://schemas.microsoft.com/office/powerpoint/2010/main" val="3303503467"/>
      </p:ext>
    </p:extLst>
  </p:cSld>
  <p:clrMapOvr>
    <a:masterClrMapping/>
  </p:clrMapOvr>
</p:sld>
</file>

<file path=ppt/theme/theme1.xml><?xml version="1.0" encoding="utf-8"?>
<a:theme xmlns:a="http://schemas.openxmlformats.org/drawingml/2006/main" name="11_mod2-ed1-2">
  <a:themeElements>
    <a:clrScheme name="">
      <a:dk1>
        <a:srgbClr val="000000"/>
      </a:dk1>
      <a:lt1>
        <a:srgbClr val="FFFFFF"/>
      </a:lt1>
      <a:dk2>
        <a:srgbClr val="D10373"/>
      </a:dk2>
      <a:lt2>
        <a:srgbClr val="C2C3D4"/>
      </a:lt2>
      <a:accent1>
        <a:srgbClr val="789F43"/>
      </a:accent1>
      <a:accent2>
        <a:srgbClr val="00ADB5"/>
      </a:accent2>
      <a:accent3>
        <a:srgbClr val="FFFFFF"/>
      </a:accent3>
      <a:accent4>
        <a:srgbClr val="000000"/>
      </a:accent4>
      <a:accent5>
        <a:srgbClr val="BECDB0"/>
      </a:accent5>
      <a:accent6>
        <a:srgbClr val="009CA4"/>
      </a:accent6>
      <a:hlink>
        <a:srgbClr val="652292"/>
      </a:hlink>
      <a:folHlink>
        <a:srgbClr val="889090"/>
      </a:folHlink>
    </a:clrScheme>
    <a:fontScheme name="11_mod2-ed1-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1_mod2-ed1-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mod2-ed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1_mod2-ed1-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mod2-ed1-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mod2-ed1-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mod2-ed1-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1_mod2-ed1-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1_mod2-ed1-2 8">
        <a:dk1>
          <a:srgbClr val="001760"/>
        </a:dk1>
        <a:lt1>
          <a:srgbClr val="FFFFFF"/>
        </a:lt1>
        <a:dk2>
          <a:srgbClr val="00007E"/>
        </a:dk2>
        <a:lt2>
          <a:srgbClr val="FFFF00"/>
        </a:lt2>
        <a:accent1>
          <a:srgbClr val="00FFFF"/>
        </a:accent1>
        <a:accent2>
          <a:srgbClr val="36D842"/>
        </a:accent2>
        <a:accent3>
          <a:srgbClr val="AAAAC0"/>
        </a:accent3>
        <a:accent4>
          <a:srgbClr val="DADADA"/>
        </a:accent4>
        <a:accent5>
          <a:srgbClr val="AAFF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9">
        <a:dk1>
          <a:srgbClr val="001760"/>
        </a:dk1>
        <a:lt1>
          <a:srgbClr val="FFFFFF"/>
        </a:lt1>
        <a:dk2>
          <a:srgbClr val="00007E"/>
        </a:dk2>
        <a:lt2>
          <a:srgbClr val="FFFF00"/>
        </a:lt2>
        <a:accent1>
          <a:srgbClr val="9966FF"/>
        </a:accent1>
        <a:accent2>
          <a:srgbClr val="36D842"/>
        </a:accent2>
        <a:accent3>
          <a:srgbClr val="AAAAC0"/>
        </a:accent3>
        <a:accent4>
          <a:srgbClr val="DADADA"/>
        </a:accent4>
        <a:accent5>
          <a:srgbClr val="CA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0">
        <a:dk1>
          <a:srgbClr val="001760"/>
        </a:dk1>
        <a:lt1>
          <a:srgbClr val="FFFFFF"/>
        </a:lt1>
        <a:dk2>
          <a:srgbClr val="00007E"/>
        </a:dk2>
        <a:lt2>
          <a:srgbClr val="FFFF00"/>
        </a:lt2>
        <a:accent1>
          <a:srgbClr val="CC66FF"/>
        </a:accent1>
        <a:accent2>
          <a:srgbClr val="36D842"/>
        </a:accent2>
        <a:accent3>
          <a:srgbClr val="AAAAC0"/>
        </a:accent3>
        <a:accent4>
          <a:srgbClr val="DADADA"/>
        </a:accent4>
        <a:accent5>
          <a:srgbClr val="E2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1">
        <a:dk1>
          <a:srgbClr val="001760"/>
        </a:dk1>
        <a:lt1>
          <a:srgbClr val="FFFFFF"/>
        </a:lt1>
        <a:dk2>
          <a:srgbClr val="151C53"/>
        </a:dk2>
        <a:lt2>
          <a:srgbClr val="FFFF00"/>
        </a:lt2>
        <a:accent1>
          <a:srgbClr val="CC66FF"/>
        </a:accent1>
        <a:accent2>
          <a:srgbClr val="36D842"/>
        </a:accent2>
        <a:accent3>
          <a:srgbClr val="AAABB3"/>
        </a:accent3>
        <a:accent4>
          <a:srgbClr val="DADADA"/>
        </a:accent4>
        <a:accent5>
          <a:srgbClr val="E2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2">
        <a:dk1>
          <a:srgbClr val="001760"/>
        </a:dk1>
        <a:lt1>
          <a:srgbClr val="FFFFFF"/>
        </a:lt1>
        <a:dk2>
          <a:srgbClr val="151C53"/>
        </a:dk2>
        <a:lt2>
          <a:srgbClr val="FFCC00"/>
        </a:lt2>
        <a:accent1>
          <a:srgbClr val="CC66FF"/>
        </a:accent1>
        <a:accent2>
          <a:srgbClr val="36D842"/>
        </a:accent2>
        <a:accent3>
          <a:srgbClr val="AAABB3"/>
        </a:accent3>
        <a:accent4>
          <a:srgbClr val="DADADA"/>
        </a:accent4>
        <a:accent5>
          <a:srgbClr val="E2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3">
        <a:dk1>
          <a:srgbClr val="09072F"/>
        </a:dk1>
        <a:lt1>
          <a:srgbClr val="FFFFFF"/>
        </a:lt1>
        <a:dk2>
          <a:srgbClr val="151C53"/>
        </a:dk2>
        <a:lt2>
          <a:srgbClr val="FFCC00"/>
        </a:lt2>
        <a:accent1>
          <a:srgbClr val="CC66FF"/>
        </a:accent1>
        <a:accent2>
          <a:srgbClr val="36D842"/>
        </a:accent2>
        <a:accent3>
          <a:srgbClr val="AAABB3"/>
        </a:accent3>
        <a:accent4>
          <a:srgbClr val="DADADA"/>
        </a:accent4>
        <a:accent5>
          <a:srgbClr val="E2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4">
        <a:dk1>
          <a:srgbClr val="09072F"/>
        </a:dk1>
        <a:lt1>
          <a:srgbClr val="FFFFFF"/>
        </a:lt1>
        <a:dk2>
          <a:srgbClr val="151C53"/>
        </a:dk2>
        <a:lt2>
          <a:srgbClr val="FFCC00"/>
        </a:lt2>
        <a:accent1>
          <a:srgbClr val="65C791"/>
        </a:accent1>
        <a:accent2>
          <a:srgbClr val="36D842"/>
        </a:accent2>
        <a:accent3>
          <a:srgbClr val="AAABB3"/>
        </a:accent3>
        <a:accent4>
          <a:srgbClr val="DADADA"/>
        </a:accent4>
        <a:accent5>
          <a:srgbClr val="B8E0C7"/>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5">
        <a:dk1>
          <a:srgbClr val="09072F"/>
        </a:dk1>
        <a:lt1>
          <a:srgbClr val="FFFFFF"/>
        </a:lt1>
        <a:dk2>
          <a:srgbClr val="151C53"/>
        </a:dk2>
        <a:lt2>
          <a:srgbClr val="FFCC00"/>
        </a:lt2>
        <a:accent1>
          <a:srgbClr val="65C791"/>
        </a:accent1>
        <a:accent2>
          <a:srgbClr val="19B0E5"/>
        </a:accent2>
        <a:accent3>
          <a:srgbClr val="AAABB3"/>
        </a:accent3>
        <a:accent4>
          <a:srgbClr val="DADADA"/>
        </a:accent4>
        <a:accent5>
          <a:srgbClr val="B8E0C7"/>
        </a:accent5>
        <a:accent6>
          <a:srgbClr val="169FCF"/>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6">
        <a:dk1>
          <a:srgbClr val="09072F"/>
        </a:dk1>
        <a:lt1>
          <a:srgbClr val="FFFFFF"/>
        </a:lt1>
        <a:dk2>
          <a:srgbClr val="151C53"/>
        </a:dk2>
        <a:lt2>
          <a:srgbClr val="FFE265"/>
        </a:lt2>
        <a:accent1>
          <a:srgbClr val="65C791"/>
        </a:accent1>
        <a:accent2>
          <a:srgbClr val="19B0E5"/>
        </a:accent2>
        <a:accent3>
          <a:srgbClr val="AAABB3"/>
        </a:accent3>
        <a:accent4>
          <a:srgbClr val="DADADA"/>
        </a:accent4>
        <a:accent5>
          <a:srgbClr val="B8E0C7"/>
        </a:accent5>
        <a:accent6>
          <a:srgbClr val="169FCF"/>
        </a:accent6>
        <a:hlink>
          <a:srgbClr val="FFCC00"/>
        </a:hlink>
        <a:folHlink>
          <a:srgbClr val="A9A9A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mod2-ed1-2">
  <a:themeElements>
    <a:clrScheme name="">
      <a:dk1>
        <a:srgbClr val="000000"/>
      </a:dk1>
      <a:lt1>
        <a:srgbClr val="FFFFFF"/>
      </a:lt1>
      <a:dk2>
        <a:srgbClr val="D10373"/>
      </a:dk2>
      <a:lt2>
        <a:srgbClr val="C2C3D4"/>
      </a:lt2>
      <a:accent1>
        <a:srgbClr val="789F43"/>
      </a:accent1>
      <a:accent2>
        <a:srgbClr val="00ADB5"/>
      </a:accent2>
      <a:accent3>
        <a:srgbClr val="FFFFFF"/>
      </a:accent3>
      <a:accent4>
        <a:srgbClr val="000000"/>
      </a:accent4>
      <a:accent5>
        <a:srgbClr val="BECDB0"/>
      </a:accent5>
      <a:accent6>
        <a:srgbClr val="009CA4"/>
      </a:accent6>
      <a:hlink>
        <a:srgbClr val="652292"/>
      </a:hlink>
      <a:folHlink>
        <a:srgbClr val="889090"/>
      </a:folHlink>
    </a:clrScheme>
    <a:fontScheme name="11_mod2-ed1-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1_mod2-ed1-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mod2-ed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1_mod2-ed1-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mod2-ed1-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mod2-ed1-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mod2-ed1-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1_mod2-ed1-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1_mod2-ed1-2 8">
        <a:dk1>
          <a:srgbClr val="001760"/>
        </a:dk1>
        <a:lt1>
          <a:srgbClr val="FFFFFF"/>
        </a:lt1>
        <a:dk2>
          <a:srgbClr val="00007E"/>
        </a:dk2>
        <a:lt2>
          <a:srgbClr val="FFFF00"/>
        </a:lt2>
        <a:accent1>
          <a:srgbClr val="00FFFF"/>
        </a:accent1>
        <a:accent2>
          <a:srgbClr val="36D842"/>
        </a:accent2>
        <a:accent3>
          <a:srgbClr val="AAAAC0"/>
        </a:accent3>
        <a:accent4>
          <a:srgbClr val="DADADA"/>
        </a:accent4>
        <a:accent5>
          <a:srgbClr val="AAFF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9">
        <a:dk1>
          <a:srgbClr val="001760"/>
        </a:dk1>
        <a:lt1>
          <a:srgbClr val="FFFFFF"/>
        </a:lt1>
        <a:dk2>
          <a:srgbClr val="00007E"/>
        </a:dk2>
        <a:lt2>
          <a:srgbClr val="FFFF00"/>
        </a:lt2>
        <a:accent1>
          <a:srgbClr val="9966FF"/>
        </a:accent1>
        <a:accent2>
          <a:srgbClr val="36D842"/>
        </a:accent2>
        <a:accent3>
          <a:srgbClr val="AAAAC0"/>
        </a:accent3>
        <a:accent4>
          <a:srgbClr val="DADADA"/>
        </a:accent4>
        <a:accent5>
          <a:srgbClr val="CA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0">
        <a:dk1>
          <a:srgbClr val="001760"/>
        </a:dk1>
        <a:lt1>
          <a:srgbClr val="FFFFFF"/>
        </a:lt1>
        <a:dk2>
          <a:srgbClr val="00007E"/>
        </a:dk2>
        <a:lt2>
          <a:srgbClr val="FFFF00"/>
        </a:lt2>
        <a:accent1>
          <a:srgbClr val="CC66FF"/>
        </a:accent1>
        <a:accent2>
          <a:srgbClr val="36D842"/>
        </a:accent2>
        <a:accent3>
          <a:srgbClr val="AAAAC0"/>
        </a:accent3>
        <a:accent4>
          <a:srgbClr val="DADADA"/>
        </a:accent4>
        <a:accent5>
          <a:srgbClr val="E2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1">
        <a:dk1>
          <a:srgbClr val="001760"/>
        </a:dk1>
        <a:lt1>
          <a:srgbClr val="FFFFFF"/>
        </a:lt1>
        <a:dk2>
          <a:srgbClr val="151C53"/>
        </a:dk2>
        <a:lt2>
          <a:srgbClr val="FFFF00"/>
        </a:lt2>
        <a:accent1>
          <a:srgbClr val="CC66FF"/>
        </a:accent1>
        <a:accent2>
          <a:srgbClr val="36D842"/>
        </a:accent2>
        <a:accent3>
          <a:srgbClr val="AAABB3"/>
        </a:accent3>
        <a:accent4>
          <a:srgbClr val="DADADA"/>
        </a:accent4>
        <a:accent5>
          <a:srgbClr val="E2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2">
        <a:dk1>
          <a:srgbClr val="001760"/>
        </a:dk1>
        <a:lt1>
          <a:srgbClr val="FFFFFF"/>
        </a:lt1>
        <a:dk2>
          <a:srgbClr val="151C53"/>
        </a:dk2>
        <a:lt2>
          <a:srgbClr val="FFCC00"/>
        </a:lt2>
        <a:accent1>
          <a:srgbClr val="CC66FF"/>
        </a:accent1>
        <a:accent2>
          <a:srgbClr val="36D842"/>
        </a:accent2>
        <a:accent3>
          <a:srgbClr val="AAABB3"/>
        </a:accent3>
        <a:accent4>
          <a:srgbClr val="DADADA"/>
        </a:accent4>
        <a:accent5>
          <a:srgbClr val="E2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3">
        <a:dk1>
          <a:srgbClr val="09072F"/>
        </a:dk1>
        <a:lt1>
          <a:srgbClr val="FFFFFF"/>
        </a:lt1>
        <a:dk2>
          <a:srgbClr val="151C53"/>
        </a:dk2>
        <a:lt2>
          <a:srgbClr val="FFCC00"/>
        </a:lt2>
        <a:accent1>
          <a:srgbClr val="CC66FF"/>
        </a:accent1>
        <a:accent2>
          <a:srgbClr val="36D842"/>
        </a:accent2>
        <a:accent3>
          <a:srgbClr val="AAABB3"/>
        </a:accent3>
        <a:accent4>
          <a:srgbClr val="DADADA"/>
        </a:accent4>
        <a:accent5>
          <a:srgbClr val="E2B8FF"/>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4">
        <a:dk1>
          <a:srgbClr val="09072F"/>
        </a:dk1>
        <a:lt1>
          <a:srgbClr val="FFFFFF"/>
        </a:lt1>
        <a:dk2>
          <a:srgbClr val="151C53"/>
        </a:dk2>
        <a:lt2>
          <a:srgbClr val="FFCC00"/>
        </a:lt2>
        <a:accent1>
          <a:srgbClr val="65C791"/>
        </a:accent1>
        <a:accent2>
          <a:srgbClr val="36D842"/>
        </a:accent2>
        <a:accent3>
          <a:srgbClr val="AAABB3"/>
        </a:accent3>
        <a:accent4>
          <a:srgbClr val="DADADA"/>
        </a:accent4>
        <a:accent5>
          <a:srgbClr val="B8E0C7"/>
        </a:accent5>
        <a:accent6>
          <a:srgbClr val="30C43B"/>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5">
        <a:dk1>
          <a:srgbClr val="09072F"/>
        </a:dk1>
        <a:lt1>
          <a:srgbClr val="FFFFFF"/>
        </a:lt1>
        <a:dk2>
          <a:srgbClr val="151C53"/>
        </a:dk2>
        <a:lt2>
          <a:srgbClr val="FFCC00"/>
        </a:lt2>
        <a:accent1>
          <a:srgbClr val="65C791"/>
        </a:accent1>
        <a:accent2>
          <a:srgbClr val="19B0E5"/>
        </a:accent2>
        <a:accent3>
          <a:srgbClr val="AAABB3"/>
        </a:accent3>
        <a:accent4>
          <a:srgbClr val="DADADA"/>
        </a:accent4>
        <a:accent5>
          <a:srgbClr val="B8E0C7"/>
        </a:accent5>
        <a:accent6>
          <a:srgbClr val="169FCF"/>
        </a:accent6>
        <a:hlink>
          <a:srgbClr val="FFCC00"/>
        </a:hlink>
        <a:folHlink>
          <a:srgbClr val="A9A9A9"/>
        </a:folHlink>
      </a:clrScheme>
      <a:clrMap bg1="dk2" tx1="lt1" bg2="dk1" tx2="lt2" accent1="accent1" accent2="accent2" accent3="accent3" accent4="accent4" accent5="accent5" accent6="accent6" hlink="hlink" folHlink="folHlink"/>
    </a:extraClrScheme>
    <a:extraClrScheme>
      <a:clrScheme name="11_mod2-ed1-2 16">
        <a:dk1>
          <a:srgbClr val="09072F"/>
        </a:dk1>
        <a:lt1>
          <a:srgbClr val="FFFFFF"/>
        </a:lt1>
        <a:dk2>
          <a:srgbClr val="151C53"/>
        </a:dk2>
        <a:lt2>
          <a:srgbClr val="FFE265"/>
        </a:lt2>
        <a:accent1>
          <a:srgbClr val="65C791"/>
        </a:accent1>
        <a:accent2>
          <a:srgbClr val="19B0E5"/>
        </a:accent2>
        <a:accent3>
          <a:srgbClr val="AAABB3"/>
        </a:accent3>
        <a:accent4>
          <a:srgbClr val="DADADA"/>
        </a:accent4>
        <a:accent5>
          <a:srgbClr val="B8E0C7"/>
        </a:accent5>
        <a:accent6>
          <a:srgbClr val="169FCF"/>
        </a:accent6>
        <a:hlink>
          <a:srgbClr val="FFCC00"/>
        </a:hlink>
        <a:folHlink>
          <a:srgbClr val="A9A9A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Presentation Template 2018.potx" id="{7B07BAE2-D251-4CCC-87C2-18E7B5F2A109}" vid="{A2D50771-D4F5-41C9-83FE-EDF6B674D15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1449</Words>
  <Application>Microsoft Office PowerPoint</Application>
  <PresentationFormat>On-screen Show (16:9)</PresentationFormat>
  <Paragraphs>331</Paragraphs>
  <Slides>23</Slides>
  <Notes>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23</vt:i4>
      </vt:variant>
    </vt:vector>
  </HeadingPairs>
  <TitlesOfParts>
    <vt:vector size="38" baseType="lpstr">
      <vt:lpstr>Arial</vt:lpstr>
      <vt:lpstr>Calibri</vt:lpstr>
      <vt:lpstr>Calibri Light</vt:lpstr>
      <vt:lpstr>Lub Dub</vt:lpstr>
      <vt:lpstr>Lub Dub Medium</vt:lpstr>
      <vt:lpstr>Symbol</vt:lpstr>
      <vt:lpstr>Wingdings</vt:lpstr>
      <vt:lpstr>11_mod2-ed1-2</vt:lpstr>
      <vt:lpstr>13_mod2-ed1-2</vt:lpstr>
      <vt:lpstr>Office Theme</vt:lpstr>
      <vt:lpstr>2_Office Theme</vt:lpstr>
      <vt:lpstr>3_Office Theme</vt:lpstr>
      <vt:lpstr>4_Office Theme</vt:lpstr>
      <vt:lpstr>5_Office Theme</vt:lpstr>
      <vt:lpstr>AHA text 03</vt:lpstr>
      <vt:lpstr>PowerPoint Presentation</vt:lpstr>
      <vt:lpstr>Background</vt:lpstr>
      <vt:lpstr>PARAGON-HF: Design</vt:lpstr>
      <vt:lpstr>Key baseline characteristics</vt:lpstr>
      <vt:lpstr>Baseline characteristics/treatments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 change in KCCQ-CSS (baseline to 8 months)</vt:lpstr>
      <vt:lpstr>PowerPoint Presentation</vt:lpstr>
      <vt:lpstr>PowerPoint Presentation</vt:lpstr>
      <vt:lpstr>PowerPoint Presentation</vt:lpstr>
      <vt:lpstr>PowerPoint Presentation</vt:lpstr>
      <vt:lpstr>Safety/adverse events (AEs)</vt:lpstr>
      <vt:lpstr>Summary and conclusions</vt:lpstr>
      <vt:lpstr>PowerPoint Presentation</vt:lpstr>
      <vt:lpstr>PowerPoint Presentation</vt:lpstr>
      <vt:lpstr>PowerPoint Presentation</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McMurray</dc:creator>
  <cp:lastModifiedBy>Cathy Lewis</cp:lastModifiedBy>
  <cp:revision>365</cp:revision>
  <cp:lastPrinted>2019-11-11T17:25:19Z</cp:lastPrinted>
  <dcterms:created xsi:type="dcterms:W3CDTF">2018-12-19T14:29:57Z</dcterms:created>
  <dcterms:modified xsi:type="dcterms:W3CDTF">2019-11-16T22:47:37Z</dcterms:modified>
</cp:coreProperties>
</file>